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4" r:id="rId6"/>
    <p:sldId id="259" r:id="rId7"/>
    <p:sldId id="260" r:id="rId8"/>
    <p:sldId id="262" r:id="rId9"/>
    <p:sldId id="263" r:id="rId10"/>
    <p:sldId id="270" r:id="rId11"/>
    <p:sldId id="266" r:id="rId12"/>
    <p:sldId id="267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t Forest" initials="JF" lastIdx="1" clrIdx="0">
    <p:extLst>
      <p:ext uri="{19B8F6BF-5375-455C-9EA6-DF929625EA0E}">
        <p15:presenceInfo xmlns:p15="http://schemas.microsoft.com/office/powerpoint/2012/main" userId="d5010e26842f891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43" d="100"/>
          <a:sy n="43" d="100"/>
        </p:scale>
        <p:origin x="96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23T15:12:15.496" idx="1">
    <p:pos x="4326" y="3554"/>
    <p:text>ess imported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6524-EBB7-4C27-8D98-B3B0C98E587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6C72-1906-4564-9500-EF87B0454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0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6524-EBB7-4C27-8D98-B3B0C98E587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6C72-1906-4564-9500-EF87B0454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6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6524-EBB7-4C27-8D98-B3B0C98E587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6C72-1906-4564-9500-EF87B0454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3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6524-EBB7-4C27-8D98-B3B0C98E587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6C72-1906-4564-9500-EF87B0454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6524-EBB7-4C27-8D98-B3B0C98E587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6C72-1906-4564-9500-EF87B0454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8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6524-EBB7-4C27-8D98-B3B0C98E587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6C72-1906-4564-9500-EF87B0454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3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6524-EBB7-4C27-8D98-B3B0C98E587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6C72-1906-4564-9500-EF87B0454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8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6524-EBB7-4C27-8D98-B3B0C98E587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6C72-1906-4564-9500-EF87B0454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1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6524-EBB7-4C27-8D98-B3B0C98E587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6C72-1906-4564-9500-EF87B0454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5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6524-EBB7-4C27-8D98-B3B0C98E587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6C72-1906-4564-9500-EF87B0454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1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6524-EBB7-4C27-8D98-B3B0C98E587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6C72-1906-4564-9500-EF87B0454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8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86524-EBB7-4C27-8D98-B3B0C98E587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96C72-1906-4564-9500-EF87B0454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4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n@jforestconsulting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72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Drawback Workshop</a:t>
            </a:r>
            <a:br>
              <a:rPr lang="en-US" dirty="0" smtClean="0"/>
            </a:br>
            <a:r>
              <a:rPr lang="en-US" dirty="0" smtClean="0"/>
              <a:t>USAID and GEPA</a:t>
            </a:r>
            <a:br>
              <a:rPr lang="en-US" dirty="0" smtClean="0"/>
            </a:br>
            <a:r>
              <a:rPr lang="en-US" dirty="0" smtClean="0"/>
              <a:t>October 25,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Jan Forest</a:t>
            </a:r>
          </a:p>
          <a:p>
            <a:r>
              <a:rPr lang="en-US" dirty="0" smtClean="0"/>
              <a:t>J Forest Consulting</a:t>
            </a:r>
          </a:p>
          <a:p>
            <a:r>
              <a:rPr lang="en-US" dirty="0" smtClean="0"/>
              <a:t>(202) 841-1060</a:t>
            </a:r>
          </a:p>
          <a:p>
            <a:r>
              <a:rPr lang="en-US" dirty="0" smtClean="0">
                <a:hlinkClick r:id="rId2"/>
              </a:rPr>
              <a:t>jan@jforestconsulting.com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53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Payment of Drawback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95% of duties paid will be refunded under drawback</a:t>
            </a:r>
          </a:p>
          <a:p>
            <a:pPr marL="0" indent="0" algn="ctr">
              <a:buNone/>
            </a:pPr>
            <a:r>
              <a:rPr lang="en-US" dirty="0" smtClean="0"/>
              <a:t>L.I. 1060 section 23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Drawback </a:t>
            </a:r>
            <a:r>
              <a:rPr lang="en-US" dirty="0"/>
              <a:t>will not be paid:</a:t>
            </a:r>
          </a:p>
          <a:p>
            <a:pPr marL="457200" lvl="1" indent="0">
              <a:buNone/>
            </a:pPr>
            <a:r>
              <a:rPr lang="en-US" dirty="0"/>
              <a:t> 	</a:t>
            </a:r>
            <a:endParaRPr lang="en-US" dirty="0" smtClean="0"/>
          </a:p>
          <a:p>
            <a:pPr marL="457200" lvl="1" indent="0">
              <a:buNone/>
            </a:pPr>
            <a:r>
              <a:rPr lang="en-US" sz="2800" dirty="0" smtClean="0"/>
              <a:t>On </a:t>
            </a:r>
            <a:r>
              <a:rPr lang="en-US" sz="2800" dirty="0"/>
              <a:t>spirits, arms or ammunition</a:t>
            </a:r>
          </a:p>
          <a:p>
            <a:pPr marL="457200" lvl="1" indent="0">
              <a:buNone/>
            </a:pPr>
            <a:r>
              <a:rPr lang="en-US" sz="2800" dirty="0" smtClean="0"/>
              <a:t>On </a:t>
            </a:r>
            <a:r>
              <a:rPr lang="en-US" sz="2800" dirty="0"/>
              <a:t>fuel unless imported in bulk</a:t>
            </a:r>
          </a:p>
          <a:p>
            <a:pPr marL="457200" lvl="1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sz="2800" dirty="0" smtClean="0"/>
              <a:t>L.I</a:t>
            </a:r>
            <a:r>
              <a:rPr lang="en-US" sz="2800" dirty="0"/>
              <a:t>. 1060 section 21 </a:t>
            </a:r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576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1117"/>
            <a:ext cx="10515600" cy="1325563"/>
          </a:xfrm>
        </p:spPr>
        <p:txBody>
          <a:bodyPr/>
          <a:lstStyle/>
          <a:p>
            <a:r>
              <a:rPr lang="en-US" b="1" dirty="0" smtClean="0"/>
              <a:t>When Drawback will not be Paid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5580"/>
            <a:ext cx="10617820" cy="483138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a</a:t>
            </a:r>
            <a:r>
              <a:rPr lang="en-US" dirty="0" smtClean="0"/>
              <a:t>mount is less than 50 </a:t>
            </a:r>
            <a:r>
              <a:rPr lang="en-US" dirty="0" err="1" smtClean="0"/>
              <a:t>cedis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Customs is not satisfied that goods are as described in the entries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The goods have depreciated substantially in value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S</a:t>
            </a:r>
            <a:r>
              <a:rPr lang="en-US" dirty="0" smtClean="0"/>
              <a:t>amples required for testing have not been provided</a:t>
            </a:r>
          </a:p>
          <a:p>
            <a:pPr marL="457200" lvl="1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L.I</a:t>
            </a:r>
            <a:r>
              <a:rPr lang="en-US" dirty="0"/>
              <a:t>. 1060 section </a:t>
            </a:r>
            <a:r>
              <a:rPr lang="en-US" dirty="0" smtClean="0"/>
              <a:t>18</a:t>
            </a:r>
          </a:p>
          <a:p>
            <a:pPr marL="457200" lvl="1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76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" y="365125"/>
            <a:ext cx="1156716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b="1" dirty="0" smtClean="0"/>
              <a:t>Circumstances where Drawback Claim Denied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819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Goods in bulk (other than fuel) not exported or used as stores 	within 12 months of arrival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Goods not produced for examination on request of 	Customs</a:t>
            </a:r>
          </a:p>
          <a:p>
            <a:pPr marL="0" indent="0">
              <a:buNone/>
            </a:pPr>
            <a:r>
              <a:rPr lang="en-US" dirty="0" smtClean="0"/>
              <a:t>	Goods in bulk (other than fuel) not in original packages</a:t>
            </a:r>
          </a:p>
          <a:p>
            <a:pPr marL="0" indent="0">
              <a:buNone/>
            </a:pPr>
            <a:r>
              <a:rPr lang="en-US" dirty="0" smtClean="0"/>
              <a:t>	Goods not conveyed directly to aircraft, ship or vehicle</a:t>
            </a:r>
          </a:p>
          <a:p>
            <a:pPr marL="0" indent="0">
              <a:buNone/>
            </a:pPr>
            <a:r>
              <a:rPr lang="en-US" dirty="0" smtClean="0"/>
              <a:t>	Goods exported with intent of re-importation</a:t>
            </a:r>
          </a:p>
          <a:p>
            <a:pPr marL="457200" lvl="1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sz="2800" dirty="0" smtClean="0"/>
              <a:t>L.I. 1060 section 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4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78" y="-7787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Ghana Law on Drawback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43" y="797635"/>
            <a:ext cx="10515600" cy="43513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Sections </a:t>
            </a:r>
            <a:r>
              <a:rPr lang="en-US" dirty="0"/>
              <a:t>40-42 of the Customs Management Act </a:t>
            </a:r>
            <a:r>
              <a:rPr lang="en-US" dirty="0" smtClean="0"/>
              <a:t>1993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Section </a:t>
            </a:r>
            <a:r>
              <a:rPr lang="en-US" dirty="0"/>
              <a:t>106 of the Customs Act 2015 (Act 891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Customs Regulations 1976 (L.I. 1060) </a:t>
            </a:r>
            <a:r>
              <a:rPr lang="en-US" dirty="0" smtClean="0"/>
              <a:t>sections 16 - 25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8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Definition of Drawback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Drawback </a:t>
            </a:r>
            <a:r>
              <a:rPr lang="en-US" sz="3200" dirty="0"/>
              <a:t>is the refund of part or all of the duties paid on </a:t>
            </a:r>
            <a:r>
              <a:rPr lang="en-US" sz="3200" dirty="0" smtClean="0"/>
              <a:t>imported </a:t>
            </a:r>
            <a:r>
              <a:rPr lang="en-US" sz="3200" dirty="0"/>
              <a:t>goods when those goods are exported or used in a prescribed </a:t>
            </a:r>
            <a:r>
              <a:rPr lang="en-US" sz="3200" dirty="0" smtClean="0"/>
              <a:t>manner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Customs Act, 2015 (Act 891)</a:t>
            </a:r>
          </a:p>
          <a:p>
            <a:pPr marL="0" indent="0" algn="ctr">
              <a:buNone/>
            </a:pPr>
            <a:r>
              <a:rPr lang="en-US" sz="3200" dirty="0" smtClean="0"/>
              <a:t>Section 106(1)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71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Drawback 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Drawback </a:t>
            </a:r>
            <a:r>
              <a:rPr lang="en-US" dirty="0"/>
              <a:t>may be paid </a:t>
            </a:r>
            <a:r>
              <a:rPr lang="en-US" dirty="0" smtClean="0"/>
              <a:t>for:</a:t>
            </a:r>
          </a:p>
          <a:p>
            <a:pPr marL="0" indent="0">
              <a:buNone/>
            </a:pPr>
            <a:r>
              <a:rPr lang="en-US" dirty="0" smtClean="0"/>
              <a:t>	Goods </a:t>
            </a:r>
            <a:r>
              <a:rPr lang="en-US" dirty="0"/>
              <a:t>exported in the </a:t>
            </a:r>
            <a:r>
              <a:rPr lang="en-US" dirty="0" smtClean="0"/>
              <a:t>same condition </a:t>
            </a:r>
            <a:r>
              <a:rPr lang="en-US" dirty="0"/>
              <a:t>as they were </a:t>
            </a:r>
            <a:r>
              <a:rPr lang="en-US" dirty="0" smtClean="0"/>
              <a:t>	imported; or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Goods </a:t>
            </a:r>
            <a:r>
              <a:rPr lang="en-US" dirty="0"/>
              <a:t>used to manufacture articles which are then </a:t>
            </a:r>
            <a:r>
              <a:rPr lang="en-US" dirty="0" smtClean="0"/>
              <a:t>exported 	(material drawback).</a:t>
            </a:r>
          </a:p>
          <a:p>
            <a:pPr marL="0" indent="0" algn="ctr">
              <a:buNone/>
            </a:pPr>
            <a:r>
              <a:rPr lang="en-US" dirty="0"/>
              <a:t>Customs Act, 2015 (Act 891)</a:t>
            </a:r>
          </a:p>
          <a:p>
            <a:pPr marL="0" indent="0" algn="ctr">
              <a:buNone/>
            </a:pPr>
            <a:r>
              <a:rPr lang="en-US" dirty="0"/>
              <a:t>Section 106(2)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5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Conditions for Granting Drawback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Goods cannot be prohibited from export or use as stores</a:t>
            </a:r>
          </a:p>
          <a:p>
            <a:pPr marL="0" indent="0">
              <a:buNone/>
            </a:pPr>
            <a:r>
              <a:rPr lang="en-US" dirty="0" smtClean="0"/>
              <a:t>	Goods must be in packages or in identifiable units</a:t>
            </a:r>
          </a:p>
          <a:p>
            <a:pPr marL="0" indent="0">
              <a:buNone/>
            </a:pPr>
            <a:r>
              <a:rPr lang="en-US" dirty="0" smtClean="0"/>
              <a:t>	If required by Customs must be marked and secured by the 		importer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Proper entry must be made and invoice deposited with 			Customs </a:t>
            </a:r>
          </a:p>
          <a:p>
            <a:pPr marL="0" indent="0">
              <a:buNone/>
            </a:pPr>
            <a:r>
              <a:rPr lang="en-US" dirty="0" smtClean="0"/>
              <a:t>			L.I</a:t>
            </a:r>
            <a:r>
              <a:rPr lang="en-US" dirty="0"/>
              <a:t>. 1060 section </a:t>
            </a:r>
            <a:r>
              <a:rPr lang="en-US" dirty="0" smtClean="0"/>
              <a:t>16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00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Determining when goods are exported for drawback purposes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Goods </a:t>
            </a:r>
            <a:r>
              <a:rPr lang="en-US" dirty="0"/>
              <a:t>are deemed exported when they are: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r>
              <a:rPr lang="en-US" sz="2800" dirty="0" smtClean="0"/>
              <a:t>Placed </a:t>
            </a:r>
            <a:r>
              <a:rPr lang="en-US" sz="2800" dirty="0"/>
              <a:t>in a free zone or duty free </a:t>
            </a:r>
            <a:r>
              <a:rPr lang="en-US" sz="2800" dirty="0" smtClean="0"/>
              <a:t>shop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 smtClean="0"/>
              <a:t>Exported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Designated as </a:t>
            </a:r>
            <a:r>
              <a:rPr lang="en-US" sz="2800" dirty="0" smtClean="0"/>
              <a:t>stores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Used for equipment, repair or construction of a ship or </a:t>
            </a:r>
            <a:r>
              <a:rPr lang="en-US" sz="2800" dirty="0" smtClean="0"/>
              <a:t>aircraft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Used for any other purpose that the Commissioner-General may </a:t>
            </a:r>
            <a:r>
              <a:rPr lang="en-US" sz="2800" dirty="0" smtClean="0"/>
              <a:t>determine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Customs </a:t>
            </a:r>
            <a:r>
              <a:rPr lang="en-US" dirty="0"/>
              <a:t>Act, 2015 (Act 891)</a:t>
            </a:r>
          </a:p>
          <a:p>
            <a:pPr marL="0" indent="0" algn="ctr">
              <a:buNone/>
            </a:pPr>
            <a:r>
              <a:rPr lang="en-US" dirty="0"/>
              <a:t>Section </a:t>
            </a:r>
            <a:r>
              <a:rPr lang="en-US" dirty="0" smtClean="0"/>
              <a:t>106(3)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41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Documents Required for filing a Claim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79395"/>
            <a:ext cx="10595517" cy="4697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L</a:t>
            </a:r>
            <a:r>
              <a:rPr lang="en-US" sz="2600" dirty="0" smtClean="0"/>
              <a:t>etter </a:t>
            </a:r>
            <a:r>
              <a:rPr lang="en-US" sz="2600" dirty="0"/>
              <a:t>to </a:t>
            </a:r>
            <a:r>
              <a:rPr lang="en-US" sz="2600" dirty="0" smtClean="0"/>
              <a:t>Customs stating intention </a:t>
            </a:r>
            <a:r>
              <a:rPr lang="en-US" sz="2600" dirty="0"/>
              <a:t>to use </a:t>
            </a:r>
            <a:r>
              <a:rPr lang="en-US" sz="2600" dirty="0" smtClean="0"/>
              <a:t>drawback</a:t>
            </a:r>
            <a:endParaRPr lang="en-US" dirty="0" smtClean="0"/>
          </a:p>
          <a:p>
            <a:pPr marL="0" indent="0">
              <a:buNone/>
            </a:pPr>
            <a:r>
              <a:rPr lang="en-US" sz="2600" dirty="0" smtClean="0"/>
              <a:t>Documentary </a:t>
            </a:r>
            <a:r>
              <a:rPr lang="en-US" sz="2600" dirty="0"/>
              <a:t>proof </a:t>
            </a:r>
            <a:r>
              <a:rPr lang="en-US" sz="2600" dirty="0" smtClean="0"/>
              <a:t>of re-export (endorsed </a:t>
            </a:r>
            <a:r>
              <a:rPr lang="en-US" sz="2600" dirty="0"/>
              <a:t>by </a:t>
            </a:r>
            <a:r>
              <a:rPr lang="en-US" sz="2600" dirty="0" smtClean="0"/>
              <a:t>Customs)</a:t>
            </a:r>
          </a:p>
          <a:p>
            <a:pPr marL="0" indent="0">
              <a:buNone/>
            </a:pPr>
            <a:r>
              <a:rPr lang="en-US" dirty="0" smtClean="0"/>
              <a:t>Certified copies of claimant’s Import </a:t>
            </a:r>
            <a:r>
              <a:rPr lang="en-US" dirty="0"/>
              <a:t>Bills of Entry and Bill of Lading or Airway </a:t>
            </a:r>
            <a:r>
              <a:rPr lang="en-US" dirty="0" smtClean="0"/>
              <a:t>bill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Import </a:t>
            </a:r>
            <a:r>
              <a:rPr lang="en-US" dirty="0"/>
              <a:t>duty payment </a:t>
            </a:r>
            <a:r>
              <a:rPr lang="en-US" dirty="0" smtClean="0"/>
              <a:t>receipts</a:t>
            </a:r>
          </a:p>
          <a:p>
            <a:pPr marL="0" indent="0">
              <a:buNone/>
            </a:pPr>
            <a:r>
              <a:rPr lang="en-US" dirty="0" smtClean="0"/>
              <a:t>Drawback </a:t>
            </a:r>
            <a:r>
              <a:rPr lang="en-US" dirty="0"/>
              <a:t>debenture form (Form C3) </a:t>
            </a:r>
          </a:p>
          <a:p>
            <a:pPr marL="0" indent="0">
              <a:buNone/>
            </a:pPr>
            <a:r>
              <a:rPr lang="en-US" dirty="0" smtClean="0"/>
              <a:t>Container </a:t>
            </a:r>
            <a:r>
              <a:rPr lang="en-US" dirty="0"/>
              <a:t>and </a:t>
            </a:r>
            <a:r>
              <a:rPr lang="en-US" dirty="0" smtClean="0"/>
              <a:t>seal number</a:t>
            </a:r>
          </a:p>
          <a:p>
            <a:pPr marL="0" indent="0">
              <a:buNone/>
            </a:pPr>
            <a:r>
              <a:rPr lang="en-US" dirty="0" smtClean="0"/>
              <a:t>Statement </a:t>
            </a:r>
            <a:r>
              <a:rPr lang="en-US" dirty="0"/>
              <a:t>of composition form (Form C2A) </a:t>
            </a:r>
            <a:r>
              <a:rPr lang="en-US" dirty="0" smtClean="0"/>
              <a:t>(if material drawback) </a:t>
            </a:r>
          </a:p>
        </p:txBody>
      </p:sp>
    </p:spTree>
    <p:extLst>
      <p:ext uri="{BB962C8B-B14F-4D97-AF65-F5344CB8AC3E}">
        <p14:creationId xmlns:p14="http://schemas.microsoft.com/office/powerpoint/2010/main" val="324674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Processing of Claims by Customs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324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Drawback paid through escrow </a:t>
            </a:r>
            <a:r>
              <a:rPr lang="en-US" dirty="0"/>
              <a:t>account established with the </a:t>
            </a:r>
            <a:r>
              <a:rPr lang="en-US" dirty="0" smtClean="0"/>
              <a:t>	Bank </a:t>
            </a:r>
            <a:r>
              <a:rPr lang="en-US" dirty="0"/>
              <a:t>of </a:t>
            </a:r>
            <a:r>
              <a:rPr lang="en-US" dirty="0" smtClean="0"/>
              <a:t>Ghana (check </a:t>
            </a:r>
            <a:r>
              <a:rPr lang="en-US" dirty="0"/>
              <a:t>drawn on the CEPS Refund </a:t>
            </a:r>
            <a:r>
              <a:rPr lang="en-US" dirty="0" smtClean="0"/>
              <a:t>Reserve 	Account)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Check must be signed by: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Commissioner </a:t>
            </a:r>
            <a:r>
              <a:rPr lang="en-US" dirty="0"/>
              <a:t>General of Ghana Revenue Authority (GRA) </a:t>
            </a:r>
            <a:r>
              <a:rPr lang="en-US" dirty="0" smtClean="0"/>
              <a:t>		or representative;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Minister </a:t>
            </a:r>
            <a:r>
              <a:rPr lang="en-US" dirty="0"/>
              <a:t>of Finance or </a:t>
            </a:r>
            <a:r>
              <a:rPr lang="en-US" dirty="0" smtClean="0"/>
              <a:t>representative; and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Executive </a:t>
            </a:r>
            <a:r>
              <a:rPr lang="en-US" dirty="0"/>
              <a:t>Secretary or representative of </a:t>
            </a:r>
            <a:r>
              <a:rPr lang="en-US" dirty="0" smtClean="0"/>
              <a:t>GRA</a:t>
            </a:r>
          </a:p>
        </p:txBody>
      </p:sp>
    </p:spTree>
    <p:extLst>
      <p:ext uri="{BB962C8B-B14F-4D97-AF65-F5344CB8AC3E}">
        <p14:creationId xmlns:p14="http://schemas.microsoft.com/office/powerpoint/2010/main" val="2866918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 Frame for Filing a Claim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Exporters </a:t>
            </a:r>
            <a:r>
              <a:rPr lang="en-US" dirty="0"/>
              <a:t>have </a:t>
            </a:r>
            <a:r>
              <a:rPr lang="en-US" dirty="0" smtClean="0"/>
              <a:t>12 months from date of first export to file </a:t>
            </a:r>
          </a:p>
          <a:p>
            <a:pPr marL="0" indent="0" algn="ctr">
              <a:buNone/>
            </a:pPr>
            <a:r>
              <a:rPr lang="en-US" dirty="0"/>
              <a:t>Customs Act, 2015 (Act 891)</a:t>
            </a:r>
          </a:p>
          <a:p>
            <a:pPr marL="0" indent="0" algn="ctr">
              <a:buNone/>
            </a:pPr>
            <a:r>
              <a:rPr lang="en-US" dirty="0"/>
              <a:t>Section </a:t>
            </a:r>
            <a:r>
              <a:rPr lang="en-US" dirty="0" smtClean="0"/>
              <a:t>106(4)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Commissioner-General is required by law to pay a drawback claim within </a:t>
            </a:r>
            <a:r>
              <a:rPr lang="en-US" dirty="0" smtClean="0"/>
              <a:t>12 </a:t>
            </a:r>
            <a:r>
              <a:rPr lang="en-US" dirty="0"/>
              <a:t>months after verifying the </a:t>
            </a:r>
            <a:r>
              <a:rPr lang="en-US" dirty="0" smtClean="0"/>
              <a:t>claim</a:t>
            </a:r>
          </a:p>
          <a:p>
            <a:pPr marL="0" indent="0" algn="ctr">
              <a:buNone/>
            </a:pPr>
            <a:r>
              <a:rPr lang="en-US" dirty="0"/>
              <a:t>Customs Act, 2015 (Act 891)</a:t>
            </a:r>
          </a:p>
          <a:p>
            <a:pPr marL="0" indent="0" algn="ctr">
              <a:buNone/>
            </a:pPr>
            <a:r>
              <a:rPr lang="en-US" dirty="0"/>
              <a:t>Section </a:t>
            </a:r>
            <a:r>
              <a:rPr lang="en-US" dirty="0" smtClean="0"/>
              <a:t>106(7)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514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323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Drawback Workshop USAID and GEPA October 25, 2018</vt:lpstr>
      <vt:lpstr> Ghana Law on Drawback </vt:lpstr>
      <vt:lpstr>Definition of Drawback </vt:lpstr>
      <vt:lpstr>Drawback Types</vt:lpstr>
      <vt:lpstr>Conditions for Granting Drawback</vt:lpstr>
      <vt:lpstr>Determining when goods are exported for drawback purposes </vt:lpstr>
      <vt:lpstr>Documents Required for filing a Claim </vt:lpstr>
      <vt:lpstr>Processing of Claims by Customs</vt:lpstr>
      <vt:lpstr>Time Frame for Filing a Claim</vt:lpstr>
      <vt:lpstr>Payment of Drawback</vt:lpstr>
      <vt:lpstr>When Drawback will not be Paid</vt:lpstr>
      <vt:lpstr>  Circumstances where Drawback Claim Denied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Drawback</dc:title>
  <dc:creator>jan@jforestconsulting.com</dc:creator>
  <cp:lastModifiedBy>Janet Forest</cp:lastModifiedBy>
  <cp:revision>19</cp:revision>
  <cp:lastPrinted>2018-10-13T20:26:55Z</cp:lastPrinted>
  <dcterms:created xsi:type="dcterms:W3CDTF">2018-10-13T20:26:53Z</dcterms:created>
  <dcterms:modified xsi:type="dcterms:W3CDTF">2018-10-24T12:25:06Z</dcterms:modified>
</cp:coreProperties>
</file>