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3" d="100"/>
          <a:sy n="53" d="100"/>
        </p:scale>
        <p:origin x="41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8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1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4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0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7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6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5C95-7656-4CF8-B3C4-2AC2365459D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C06DF-75F9-4EF6-890A-66C902B64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gap.org/uk" TargetMode="External"/><Relationship Id="rId2" Type="http://schemas.openxmlformats.org/officeDocument/2006/relationships/hyperlink" Target="http://www.fao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FDA and USDA</a:t>
            </a:r>
            <a:br>
              <a:rPr lang="en-US" dirty="0" smtClean="0"/>
            </a:br>
            <a:r>
              <a:rPr lang="en-US" dirty="0" smtClean="0"/>
              <a:t>Requirements for Food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2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</a:t>
            </a:r>
            <a:r>
              <a:rPr lang="en-US" dirty="0" smtClean="0"/>
              <a:t>Organizations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Food and Agriculture Organization of the United Nations (FAO)</a:t>
            </a:r>
          </a:p>
          <a:p>
            <a:pPr lvl="1"/>
            <a:r>
              <a:rPr lang="en-US" dirty="0" smtClean="0"/>
              <a:t>Help eliminate hunger, food insecurity and malnutrition</a:t>
            </a:r>
          </a:p>
          <a:p>
            <a:pPr lvl="1"/>
            <a:r>
              <a:rPr lang="en-US" dirty="0"/>
              <a:t>Make agriculture, forestry and fisheries more productive and sustainable</a:t>
            </a:r>
          </a:p>
          <a:p>
            <a:pPr lvl="1"/>
            <a:r>
              <a:rPr lang="en-US" dirty="0"/>
              <a:t>Reduce rural poverty</a:t>
            </a:r>
          </a:p>
          <a:p>
            <a:pPr lvl="1"/>
            <a:r>
              <a:rPr lang="en-US" dirty="0"/>
              <a:t>Enable inclusive and efficient agricultural and food systems</a:t>
            </a:r>
          </a:p>
          <a:p>
            <a:pPr lvl="1"/>
            <a:r>
              <a:rPr lang="en-US" dirty="0"/>
              <a:t>Increase the resilience of livelihoods to threats and crises</a:t>
            </a:r>
          </a:p>
          <a:p>
            <a:pPr lvl="2"/>
            <a:r>
              <a:rPr lang="en-US" dirty="0" smtClean="0">
                <a:hlinkClick r:id="rId2"/>
              </a:rPr>
              <a:t>www.fao.org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Global Gap</a:t>
            </a:r>
          </a:p>
          <a:p>
            <a:pPr lvl="1"/>
            <a:r>
              <a:rPr lang="en-US" dirty="0" smtClean="0"/>
              <a:t>Voluntary standards for certification of agricultural products</a:t>
            </a:r>
            <a:endParaRPr lang="en-US" dirty="0"/>
          </a:p>
          <a:p>
            <a:pPr lvl="2"/>
            <a:r>
              <a:rPr lang="en-US" dirty="0" smtClean="0">
                <a:hlinkClick r:id="rId3"/>
              </a:rPr>
              <a:t>www.globalgap.org/uk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1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0300"/>
            <a:ext cx="8229600" cy="1143000"/>
          </a:xfrm>
        </p:spPr>
        <p:txBody>
          <a:bodyPr/>
          <a:lstStyle/>
          <a:p>
            <a:r>
              <a:rPr lang="en-US" dirty="0" smtClean="0"/>
              <a:t>FDA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240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Food</a:t>
            </a:r>
            <a:r>
              <a:rPr lang="en-US" dirty="0"/>
              <a:t>, Drug and Cosmetic Act (FD&amp;C Act)</a:t>
            </a:r>
          </a:p>
          <a:p>
            <a:pPr lvl="1"/>
            <a:r>
              <a:rPr lang="en-US" dirty="0"/>
              <a:t>Regulated products include –</a:t>
            </a:r>
          </a:p>
          <a:p>
            <a:pPr lvl="2"/>
            <a:r>
              <a:rPr lang="en-US" dirty="0"/>
              <a:t>Food</a:t>
            </a:r>
          </a:p>
          <a:p>
            <a:pPr lvl="2"/>
            <a:r>
              <a:rPr lang="en-US" dirty="0"/>
              <a:t>Drugs</a:t>
            </a:r>
          </a:p>
          <a:p>
            <a:pPr lvl="2"/>
            <a:r>
              <a:rPr lang="en-US" dirty="0"/>
              <a:t>Medical devices</a:t>
            </a:r>
          </a:p>
          <a:p>
            <a:pPr lvl="2"/>
            <a:r>
              <a:rPr lang="en-US" dirty="0"/>
              <a:t>Animal feed</a:t>
            </a:r>
          </a:p>
          <a:p>
            <a:pPr lvl="2"/>
            <a:r>
              <a:rPr lang="en-US" dirty="0"/>
              <a:t>Tobacco</a:t>
            </a:r>
          </a:p>
          <a:p>
            <a:pPr lvl="2"/>
            <a:r>
              <a:rPr lang="en-US" dirty="0"/>
              <a:t>Cosmetics</a:t>
            </a:r>
          </a:p>
          <a:p>
            <a:pPr lvl="1"/>
            <a:r>
              <a:rPr lang="en-US" dirty="0" smtClean="0"/>
              <a:t>FDA review of all imported shipments of regulated products</a:t>
            </a:r>
          </a:p>
          <a:p>
            <a:pPr lvl="1"/>
            <a:r>
              <a:rPr lang="en-US" dirty="0" smtClean="0"/>
              <a:t>Imports must meet same standards as domestic</a:t>
            </a:r>
          </a:p>
          <a:p>
            <a:pPr lvl="1"/>
            <a:r>
              <a:rPr lang="en-US" dirty="0" smtClean="0"/>
              <a:t>FDA may refuse entry to any product in violation of FD&amp;C Act</a:t>
            </a:r>
          </a:p>
          <a:p>
            <a:pPr lvl="1"/>
            <a:r>
              <a:rPr lang="en-US" dirty="0" smtClean="0"/>
              <a:t>Nutrition labelling requirements for food</a:t>
            </a:r>
          </a:p>
          <a:p>
            <a:pPr lvl="1"/>
            <a:r>
              <a:rPr lang="en-US" dirty="0" smtClean="0"/>
              <a:t>Allergan declaration on label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2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Bio-Terrorism Preparedness and Response Act (BTA) (2002)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Covers all food for human or animal consumption</a:t>
            </a:r>
          </a:p>
          <a:p>
            <a:pPr lvl="1"/>
            <a:r>
              <a:rPr lang="en-US" dirty="0" smtClean="0"/>
              <a:t>Must register facilities from which food exported</a:t>
            </a:r>
          </a:p>
          <a:p>
            <a:pPr lvl="1"/>
            <a:r>
              <a:rPr lang="en-US" dirty="0" smtClean="0"/>
              <a:t>Prior notification for food shipments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Food Safety Modernization </a:t>
            </a:r>
            <a:r>
              <a:rPr lang="en-US" dirty="0" smtClean="0"/>
              <a:t>Act (FSMA)</a:t>
            </a:r>
            <a:endParaRPr lang="en-US" dirty="0"/>
          </a:p>
          <a:p>
            <a:pPr lvl="1"/>
            <a:r>
              <a:rPr lang="en-US" dirty="0"/>
              <a:t>Amends </a:t>
            </a:r>
            <a:r>
              <a:rPr lang="en-US" dirty="0" smtClean="0"/>
              <a:t>section 415 of </a:t>
            </a:r>
            <a:r>
              <a:rPr lang="en-US" dirty="0"/>
              <a:t>FD&amp;C Act </a:t>
            </a:r>
            <a:endParaRPr lang="en-US" dirty="0" smtClean="0"/>
          </a:p>
          <a:p>
            <a:pPr lvl="2"/>
            <a:r>
              <a:rPr lang="en-US" dirty="0" smtClean="0"/>
              <a:t>Requires additional information from facilities dealing with food for consumption in U.S.</a:t>
            </a:r>
          </a:p>
          <a:p>
            <a:pPr lvl="2"/>
            <a:r>
              <a:rPr lang="en-US" dirty="0" smtClean="0"/>
              <a:t>FDA must be allowed to inspect foreign facility</a:t>
            </a:r>
          </a:p>
          <a:p>
            <a:pPr lvl="2"/>
            <a:r>
              <a:rPr lang="en-US" dirty="0" smtClean="0"/>
              <a:t>Facility must renew registration every other year</a:t>
            </a:r>
          </a:p>
          <a:p>
            <a:pPr lvl="2"/>
            <a:r>
              <a:rPr lang="en-US" dirty="0" smtClean="0"/>
              <a:t>FDA may suspend registration of a facility</a:t>
            </a:r>
          </a:p>
          <a:p>
            <a:pPr lvl="2"/>
            <a:r>
              <a:rPr lang="en-US" dirty="0" smtClean="0"/>
              <a:t>Importers of food must have Foreign Supplier Verification Program (FSVP)</a:t>
            </a:r>
          </a:p>
          <a:p>
            <a:pPr lvl="2"/>
            <a:r>
              <a:rPr lang="en-US" dirty="0" smtClean="0"/>
              <a:t>Exemption from FSVP –</a:t>
            </a:r>
          </a:p>
          <a:p>
            <a:pPr lvl="3"/>
            <a:r>
              <a:rPr lang="en-US" dirty="0" smtClean="0"/>
              <a:t>Some importers that are also manufacturers/processors</a:t>
            </a:r>
          </a:p>
          <a:p>
            <a:pPr lvl="3"/>
            <a:r>
              <a:rPr lang="en-US" dirty="0" smtClean="0"/>
              <a:t>Importer receives adequate assurances that subsequent entity in supply chain is in compliance</a:t>
            </a:r>
          </a:p>
          <a:p>
            <a:pPr lvl="3"/>
            <a:r>
              <a:rPr lang="en-US" dirty="0" smtClean="0"/>
              <a:t>Importer in compliance with dietary supplement regulations</a:t>
            </a:r>
          </a:p>
          <a:p>
            <a:pPr lvl="3"/>
            <a:r>
              <a:rPr lang="en-US" dirty="0" smtClean="0"/>
              <a:t>Very small importer or supplier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5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categories of food not covered under FSMA –</a:t>
            </a:r>
          </a:p>
          <a:p>
            <a:pPr lvl="1"/>
            <a:r>
              <a:rPr lang="en-US" dirty="0" smtClean="0"/>
              <a:t>Juice (HACCP)</a:t>
            </a:r>
          </a:p>
          <a:p>
            <a:pPr lvl="1"/>
            <a:r>
              <a:rPr lang="en-US" dirty="0" smtClean="0"/>
              <a:t>Fish and fishery products (HACCP)</a:t>
            </a:r>
          </a:p>
          <a:p>
            <a:pPr lvl="1"/>
            <a:r>
              <a:rPr lang="en-US" dirty="0" smtClean="0"/>
              <a:t>Food for research</a:t>
            </a:r>
          </a:p>
          <a:p>
            <a:pPr lvl="1"/>
            <a:r>
              <a:rPr lang="en-US" dirty="0" smtClean="0"/>
              <a:t>Food for personal consumption</a:t>
            </a:r>
          </a:p>
          <a:p>
            <a:pPr lvl="1"/>
            <a:r>
              <a:rPr lang="en-US" dirty="0" smtClean="0"/>
              <a:t>Alcoholic beverages</a:t>
            </a:r>
          </a:p>
          <a:p>
            <a:pPr lvl="1"/>
            <a:r>
              <a:rPr lang="en-US" dirty="0" smtClean="0"/>
              <a:t>Food imported for processing and export</a:t>
            </a:r>
          </a:p>
          <a:p>
            <a:pPr lvl="1"/>
            <a:r>
              <a:rPr lang="en-US" dirty="0" smtClean="0"/>
              <a:t>Low-acid canned foods (Part 113)</a:t>
            </a:r>
          </a:p>
          <a:p>
            <a:pPr lvl="1"/>
            <a:r>
              <a:rPr lang="en-US" dirty="0" smtClean="0"/>
              <a:t>Acidified foods (Part 114)</a:t>
            </a:r>
          </a:p>
          <a:p>
            <a:pPr lvl="1"/>
            <a:r>
              <a:rPr lang="en-US" dirty="0" smtClean="0"/>
              <a:t>Meat, poultry and egg products regulated by USDA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6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Animal and Plant Health Inspection Service (APHIS)</a:t>
            </a:r>
          </a:p>
          <a:p>
            <a:pPr lvl="1"/>
            <a:r>
              <a:rPr lang="en-US" dirty="0" smtClean="0"/>
              <a:t>Phytosanitary regulations to safeguard health of agricultural resources, including plants and animals and all products derived from plants and animals</a:t>
            </a:r>
          </a:p>
          <a:p>
            <a:pPr lvl="2"/>
            <a:r>
              <a:rPr lang="en-US" dirty="0" smtClean="0"/>
              <a:t>Plants and plant products</a:t>
            </a:r>
          </a:p>
          <a:p>
            <a:pPr lvl="2"/>
            <a:r>
              <a:rPr lang="en-US" smtClean="0"/>
              <a:t>Meat</a:t>
            </a:r>
            <a:r>
              <a:rPr lang="en-US" dirty="0" smtClean="0"/>
              <a:t>, animal products and by-products and live animals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0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Food Safety and Inspection Service (FSIS)</a:t>
            </a:r>
          </a:p>
          <a:p>
            <a:pPr lvl="1"/>
            <a:r>
              <a:rPr lang="en-US" dirty="0" smtClean="0"/>
              <a:t>Ensures safety of imported meat, poultry and processed egg products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www.usda.gov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0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WTO –</a:t>
            </a:r>
          </a:p>
          <a:p>
            <a:pPr lvl="1"/>
            <a:r>
              <a:rPr lang="en-US" dirty="0" smtClean="0"/>
              <a:t>Agreement on Sanitary and Phytosanitary Measures (WTO-SPS Agreement)</a:t>
            </a:r>
          </a:p>
          <a:p>
            <a:pPr lvl="2"/>
            <a:r>
              <a:rPr lang="en-US" dirty="0" smtClean="0"/>
              <a:t>ISPM</a:t>
            </a:r>
          </a:p>
          <a:p>
            <a:pPr lvl="2"/>
            <a:r>
              <a:rPr lang="en-US" dirty="0" smtClean="0"/>
              <a:t>Framework for trade restrictions</a:t>
            </a:r>
          </a:p>
          <a:p>
            <a:pPr lvl="2"/>
            <a:endParaRPr lang="en-US" dirty="0"/>
          </a:p>
          <a:p>
            <a:pPr lvl="3"/>
            <a:r>
              <a:rPr lang="en-US" dirty="0" smtClean="0"/>
              <a:t>www.wto.org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2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</a:t>
            </a:r>
            <a:r>
              <a:rPr lang="en-US" dirty="0"/>
              <a:t>Standards for Phytosanitary Measures (ISPM)</a:t>
            </a:r>
          </a:p>
          <a:p>
            <a:pPr lvl="1"/>
            <a:r>
              <a:rPr lang="en-US" dirty="0"/>
              <a:t>Food safety</a:t>
            </a:r>
          </a:p>
          <a:p>
            <a:pPr lvl="1"/>
            <a:r>
              <a:rPr lang="en-US" dirty="0"/>
              <a:t>Environmentally responsible production</a:t>
            </a:r>
          </a:p>
          <a:p>
            <a:pPr lvl="1"/>
            <a:r>
              <a:rPr lang="en-US" dirty="0"/>
              <a:t>Regulation of pesticide residue</a:t>
            </a:r>
          </a:p>
          <a:p>
            <a:pPr lvl="1"/>
            <a:r>
              <a:rPr lang="en-US" dirty="0"/>
              <a:t>Traceability</a:t>
            </a:r>
          </a:p>
          <a:p>
            <a:pPr lvl="1"/>
            <a:r>
              <a:rPr lang="en-US" dirty="0"/>
              <a:t>Labelling</a:t>
            </a:r>
          </a:p>
          <a:p>
            <a:pPr lvl="1"/>
            <a:r>
              <a:rPr lang="en-US" dirty="0"/>
              <a:t>Treatment of workers</a:t>
            </a:r>
          </a:p>
          <a:p>
            <a:pPr lvl="2"/>
            <a:r>
              <a:rPr lang="en-US" dirty="0" smtClean="0"/>
              <a:t>www.fao.org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2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449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FDA and USDA Requirements for Food Products</vt:lpstr>
      <vt:lpstr>FDA</vt:lpstr>
      <vt:lpstr>FDA (cont.)</vt:lpstr>
      <vt:lpstr>FDA (cont.)</vt:lpstr>
      <vt:lpstr>FDA (cont.)</vt:lpstr>
      <vt:lpstr>USDA</vt:lpstr>
      <vt:lpstr>USDA (cont.)</vt:lpstr>
      <vt:lpstr>International Organizations</vt:lpstr>
      <vt:lpstr>International Organizations</vt:lpstr>
      <vt:lpstr>International Organizations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FDA and USDA Requirements for Food Products</dc:title>
  <dc:creator>Janet Forest</dc:creator>
  <cp:lastModifiedBy>Janet Forest</cp:lastModifiedBy>
  <cp:revision>1</cp:revision>
  <dcterms:created xsi:type="dcterms:W3CDTF">2018-11-16T17:57:54Z</dcterms:created>
  <dcterms:modified xsi:type="dcterms:W3CDTF">2019-08-21T19:04:47Z</dcterms:modified>
</cp:coreProperties>
</file>