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98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4" r:id="rId27"/>
    <p:sldId id="296" r:id="rId2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47" d="100"/>
          <a:sy n="47" d="100"/>
        </p:scale>
        <p:origin x="64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D1A387-5A06-4C91-8F94-9C84DBE09C46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797630-A375-4DDD-82DB-E246AE2D9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7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97630-A375-4DDD-82DB-E246AE2D98C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40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0EF3B-C020-4120-8F23-029974581E9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03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4235450" y="9272192"/>
            <a:ext cx="3240688" cy="48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498" tIns="49249" rIns="98498" bIns="49249" anchor="b"/>
          <a:lstStyle>
            <a:lvl1pPr defTabSz="966788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B7131DD-123A-4BA6-B053-6734DADE3727}" type="slidenum">
              <a:rPr lang="en-US" sz="1300" b="0"/>
              <a:pPr eaLnBrk="1" hangingPunct="1"/>
              <a:t>25</a:t>
            </a:fld>
            <a:endParaRPr lang="en-US" sz="1300" b="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8634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4235450" y="9272192"/>
            <a:ext cx="3240688" cy="48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498" tIns="49249" rIns="98498" bIns="49249" anchor="b"/>
          <a:lstStyle>
            <a:lvl1pPr defTabSz="966788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defTabSz="96678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24291EC-C0AE-4B29-9D13-FF789115730F}" type="slidenum">
              <a:rPr lang="en-US" sz="1300" b="0"/>
              <a:pPr eaLnBrk="1" hangingPunct="1"/>
              <a:t>26</a:t>
            </a:fld>
            <a:endParaRPr lang="en-US" sz="1300" b="0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7148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B0D8-6153-4809-B455-EABA842B26AE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9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10C-8A76-4F2F-A9AE-A5E00BE6128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3955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10C-8A76-4F2F-A9AE-A5E00BE6128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901242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10C-8A76-4F2F-A9AE-A5E00BE6128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1531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10C-8A76-4F2F-A9AE-A5E00BE6128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588770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A10C-8A76-4F2F-A9AE-A5E00BE6128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7111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E135-95F9-4DAA-821C-006B2AF3F6F7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81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CC1F1-1591-4BAA-98DE-43543F1C52F1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87E2-5741-4525-A838-E374DDE60C50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2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A208-470D-46B6-A488-6B1DB71D6AF6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7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C3EF-982A-4443-952C-56991DD78D44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1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FE9B-F5C4-4CD9-B41D-6F325FC5CDFC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9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4C56-F75C-46BA-9AA3-9B61BE5E10CD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A1BA-F369-4951-BEB2-BF1AA0745551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0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8E31-FB1C-4BD3-AF80-F4E87AB61B78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5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E3897-4944-4762-9D91-158AC802E0CB}" type="datetime1">
              <a:rPr lang="en-US" smtClean="0"/>
              <a:t>3/22/2019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56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A10C-8A76-4F2F-A9AE-A5E00BE6128B}" type="datetime1">
              <a:rPr lang="en-US" smtClean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D70AF8-1E9B-428C-AFAC-E364F0A31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n@jforestconsulti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ts.usitc.gov/current" TargetMode="External"/><Relationship Id="rId2" Type="http://schemas.openxmlformats.org/officeDocument/2006/relationships/hyperlink" Target="https://hts.usitc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ustoms.com/compliance_solutions/tariff_classification_and_rulings_software.html" TargetMode="External"/><Relationship Id="rId5" Type="http://schemas.openxmlformats.org/officeDocument/2006/relationships/hyperlink" Target="http://www.usitc.gov/elearning/hts/menu" TargetMode="External"/><Relationship Id="rId4" Type="http://schemas.openxmlformats.org/officeDocument/2006/relationships/hyperlink" Target="https://rulings.cbp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Basics of U.S. Customs Law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Exporting to the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U.S. Using AGOA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Textiles and Wearing Apparel</a:t>
            </a:r>
            <a:r>
              <a:rPr lang="en-US" sz="4000" dirty="0">
                <a:solidFill>
                  <a:srgbClr val="002060"/>
                </a:solidFill>
              </a:rPr>
              <a:t/>
            </a:r>
            <a:br>
              <a:rPr lang="en-US" sz="4000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5" cy="163151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Jan Forest</a:t>
            </a:r>
            <a:br>
              <a:rPr lang="en-US" dirty="0"/>
            </a:br>
            <a:r>
              <a:rPr lang="en-US" dirty="0" smtClean="0"/>
              <a:t>Customs </a:t>
            </a:r>
            <a:r>
              <a:rPr lang="en-US" dirty="0"/>
              <a:t>Attorney/Consultant</a:t>
            </a:r>
            <a:br>
              <a:rPr lang="en-US" dirty="0"/>
            </a:br>
            <a:r>
              <a:rPr lang="en-US" dirty="0" smtClean="0"/>
              <a:t>Washington</a:t>
            </a:r>
            <a:r>
              <a:rPr lang="en-US" dirty="0"/>
              <a:t>, DC</a:t>
            </a:r>
            <a:br>
              <a:rPr lang="en-US" dirty="0"/>
            </a:br>
            <a:r>
              <a:rPr lang="en-US" dirty="0" smtClean="0"/>
              <a:t>Tel: </a:t>
            </a:r>
            <a:r>
              <a:rPr lang="en-US" dirty="0"/>
              <a:t>(202) 841-1060</a:t>
            </a:r>
            <a:br>
              <a:rPr lang="en-US" dirty="0"/>
            </a:br>
            <a:r>
              <a:rPr lang="en-US" dirty="0" smtClean="0">
                <a:hlinkClick r:id="rId3"/>
              </a:rPr>
              <a:t>jan@jforestconsulting.com</a:t>
            </a:r>
            <a:endParaRPr lang="en-US" dirty="0" smtClean="0"/>
          </a:p>
          <a:p>
            <a:r>
              <a:rPr lang="en-US" dirty="0" smtClean="0"/>
              <a:t>January 25, 2018 </a:t>
            </a:r>
          </a:p>
          <a:p>
            <a:endParaRPr lang="en-US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0AF8-1E9B-428C-AFAC-E364F0A313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8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Customs Valuation</a:t>
            </a:r>
            <a:r>
              <a:rPr lang="en-US" altLang="en-US" sz="2100" dirty="0"/>
              <a:t/>
            </a:r>
            <a:br>
              <a:rPr lang="en-US" altLang="en-US" sz="2100" dirty="0"/>
            </a:br>
            <a:endParaRPr lang="en-US" altLang="en-US" sz="2100" dirty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1256044" y="2471894"/>
            <a:ext cx="7840331" cy="339550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Preferred method is transaction value (TV)</a:t>
            </a: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Transaction value is price paid or payable; invoice price</a:t>
            </a: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Related parties may not be able to use transaction value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986006" y="5910733"/>
            <a:ext cx="683339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10</a:t>
            </a:r>
            <a:endParaRPr lang="en-US" altLang="en-US" sz="900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3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33341" y="592852"/>
            <a:ext cx="7448759" cy="77874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/>
              <a:t>Additional Methods of Valuation</a:t>
            </a:r>
            <a:endParaRPr lang="en-US" altLang="en-US" dirty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1733341" y="2100105"/>
            <a:ext cx="7334459" cy="3767295"/>
          </a:xfrm>
        </p:spPr>
        <p:txBody>
          <a:bodyPr rtlCol="0">
            <a:noAutofit/>
          </a:bodyPr>
          <a:lstStyle/>
          <a:p>
            <a:pPr marL="0" indent="0">
              <a:buNone/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Where TV is not acceptable (e.g., related parties) another method must be used -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Transaction Value of Identical or Similar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Deductive Value (U.S. resale price less certain costs)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Computed Value (cost of materials, processing, general expenses and profit)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Fallback (other reasonable method)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11</a:t>
            </a:r>
            <a:endParaRPr lang="en-US" altLang="en-US" sz="900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45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09900" y="514350"/>
            <a:ext cx="6172200" cy="12001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/>
              <a:t>Country of Origin</a:t>
            </a:r>
            <a:endParaRPr lang="en-US" alt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552470" y="1914210"/>
            <a:ext cx="7515330" cy="3857939"/>
          </a:xfrm>
        </p:spPr>
        <p:txBody>
          <a:bodyPr>
            <a:normAutofit/>
          </a:bodyPr>
          <a:lstStyle/>
          <a:p>
            <a:r>
              <a:rPr lang="en-US" sz="2400" dirty="0"/>
              <a:t>Non-preferential rules of origin</a:t>
            </a:r>
          </a:p>
          <a:p>
            <a:pPr lvl="1"/>
            <a:r>
              <a:rPr lang="en-US" dirty="0"/>
              <a:t>MFN duty treatment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Country of origin </a:t>
            </a:r>
            <a:r>
              <a:rPr lang="en-US" dirty="0" smtClean="0"/>
              <a:t>marking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r>
              <a:rPr lang="en-US" sz="2400" dirty="0" smtClean="0"/>
              <a:t>Preferential </a:t>
            </a:r>
            <a:r>
              <a:rPr lang="en-US" sz="2400" dirty="0"/>
              <a:t>rules of </a:t>
            </a:r>
            <a:r>
              <a:rPr lang="en-US" sz="2400" dirty="0" smtClean="0"/>
              <a:t>origin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GSP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AGOA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4E6E7A-1B60-485F-A4E6-1395113A7D4C}" type="slidenum">
              <a:rPr lang="en-US" altLang="en-US" sz="900">
                <a:solidFill>
                  <a:schemeClr val="accent1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900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Non-Preferential Rules of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country of manufacture, production, or growth of the article</a:t>
            </a:r>
          </a:p>
          <a:p>
            <a:endParaRPr lang="en-US" sz="2400" dirty="0"/>
          </a:p>
          <a:p>
            <a:r>
              <a:rPr lang="en-US" sz="2400" dirty="0"/>
              <a:t>The country of origin of an article may be changed in a secondary country if a substantial transformation occurs </a:t>
            </a:r>
          </a:p>
          <a:p>
            <a:pPr lvl="2"/>
            <a:r>
              <a:rPr lang="en-US" sz="2000" dirty="0"/>
              <a:t>A new article with a different name, character, and use is created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Country of Origin 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article of foreign origin </a:t>
            </a:r>
            <a:r>
              <a:rPr lang="en-US" dirty="0" smtClean="0"/>
              <a:t>must </a:t>
            </a:r>
            <a:r>
              <a:rPr lang="en-US" dirty="0"/>
              <a:t>be legibly marked with the English name of the country of origin </a:t>
            </a:r>
            <a:r>
              <a:rPr lang="en-US" dirty="0" smtClean="0"/>
              <a:t>prior to shipment unless </a:t>
            </a:r>
            <a:r>
              <a:rPr lang="en-US" dirty="0"/>
              <a:t>an exception from marking is </a:t>
            </a:r>
            <a:r>
              <a:rPr lang="en-US" dirty="0" smtClean="0"/>
              <a:t>provided</a:t>
            </a:r>
          </a:p>
          <a:p>
            <a:endParaRPr lang="en-US" dirty="0" smtClean="0"/>
          </a:p>
          <a:p>
            <a:r>
              <a:rPr lang="en-US" dirty="0" smtClean="0"/>
              <a:t>Purpose is to inform </a:t>
            </a:r>
            <a:r>
              <a:rPr lang="en-US" dirty="0"/>
              <a:t>the ultimate purchaser in the United States of the country in which the imported article was </a:t>
            </a:r>
            <a:r>
              <a:rPr lang="en-US" dirty="0" smtClean="0"/>
              <a:t>made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Definition of ultimate purchaser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last person in the United States who will receive the article in the form in which it was </a:t>
            </a:r>
            <a:r>
              <a:rPr lang="en-US" dirty="0" smtClean="0"/>
              <a:t>imported (generally purchaser at retail)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manufacturer or processor in the United States i</a:t>
            </a:r>
            <a:r>
              <a:rPr lang="en-US" dirty="0" smtClean="0"/>
              <a:t>f </a:t>
            </a:r>
            <a:r>
              <a:rPr lang="en-US" dirty="0"/>
              <a:t>the </a:t>
            </a:r>
            <a:r>
              <a:rPr lang="en-US" dirty="0" smtClean="0"/>
              <a:t>imported article </a:t>
            </a:r>
            <a:r>
              <a:rPr lang="en-US" dirty="0"/>
              <a:t>will be </a:t>
            </a:r>
            <a:r>
              <a:rPr lang="en-US" dirty="0" smtClean="0"/>
              <a:t>substantially transformed through manufacturing process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of Origin for Preference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50347"/>
            <a:ext cx="8596668" cy="389101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Most based on combination of non-preference rule (country of manufacture, production, or growth or country where substantially transformed) and minimum value content</a:t>
            </a:r>
          </a:p>
          <a:p>
            <a:pPr lvl="1"/>
            <a:r>
              <a:rPr lang="en-US" sz="2000" dirty="0" smtClean="0"/>
              <a:t>GSP</a:t>
            </a:r>
          </a:p>
          <a:p>
            <a:pPr lvl="1"/>
            <a:r>
              <a:rPr lang="en-US" sz="2000" dirty="0" smtClean="0"/>
              <a:t>AGOA</a:t>
            </a:r>
            <a:endParaRPr lang="en-US" sz="20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/>
              <a:t>AGOA Basics</a:t>
            </a:r>
            <a:endParaRPr lang="en-US" altLang="en-US" dirty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346479"/>
            <a:ext cx="8501835" cy="4694883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alt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AGOA based on GSP law </a:t>
            </a:r>
          </a:p>
          <a:p>
            <a:pPr>
              <a:defRPr/>
            </a:pPr>
            <a:endParaRPr lang="en-US" altLang="en-US" sz="24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GSP </a:t>
            </a:r>
            <a:r>
              <a:rPr lang="en-US" altLang="en-US" sz="2400" dirty="0">
                <a:solidFill>
                  <a:schemeClr val="tx1"/>
                </a:solidFill>
              </a:rPr>
              <a:t>provides preferential treatment to over </a:t>
            </a:r>
            <a:r>
              <a:rPr lang="en-US" altLang="en-US" sz="2400" dirty="0" smtClean="0">
                <a:solidFill>
                  <a:schemeClr val="tx1"/>
                </a:solidFill>
              </a:rPr>
              <a:t>4,800 </a:t>
            </a:r>
            <a:r>
              <a:rPr lang="en-US" altLang="en-US" sz="2400" dirty="0">
                <a:solidFill>
                  <a:schemeClr val="tx1"/>
                </a:solidFill>
              </a:rPr>
              <a:t>products from </a:t>
            </a:r>
            <a:r>
              <a:rPr lang="en-US" altLang="en-US" sz="2400" dirty="0" smtClean="0">
                <a:solidFill>
                  <a:schemeClr val="tx1"/>
                </a:solidFill>
              </a:rPr>
              <a:t>129 </a:t>
            </a:r>
            <a:r>
              <a:rPr lang="en-US" altLang="en-US" sz="2400" dirty="0">
                <a:solidFill>
                  <a:schemeClr val="tx1"/>
                </a:solidFill>
              </a:rPr>
              <a:t>designated beneficiary countries, including </a:t>
            </a:r>
            <a:r>
              <a:rPr lang="en-US" altLang="en-US" sz="2400" dirty="0" smtClean="0">
                <a:solidFill>
                  <a:schemeClr val="tx1"/>
                </a:solidFill>
              </a:rPr>
              <a:t>47 </a:t>
            </a:r>
            <a:r>
              <a:rPr lang="en-US" altLang="en-US" sz="2400" dirty="0">
                <a:solidFill>
                  <a:schemeClr val="tx1"/>
                </a:solidFill>
              </a:rPr>
              <a:t>least-developed </a:t>
            </a:r>
            <a:r>
              <a:rPr lang="en-US" altLang="en-US" sz="2400" dirty="0" smtClean="0">
                <a:solidFill>
                  <a:schemeClr val="tx1"/>
                </a:solidFill>
              </a:rPr>
              <a:t>countries (33 in Africa) </a:t>
            </a:r>
          </a:p>
          <a:p>
            <a:pPr marL="0" indent="0">
              <a:buNone/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 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AGOA adds 1,800 products to GSP, including import sensitive products not eligible for GSP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877910-1700-4A9D-B49A-D88F4F87F90E}" type="slidenum">
              <a:rPr lang="en-US" altLang="en-US" sz="900">
                <a:solidFill>
                  <a:schemeClr val="accent1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900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20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/>
              <a:t>Required for Qualification under AGOA</a:t>
            </a:r>
            <a:r>
              <a:rPr lang="en-US" altLang="en-US" sz="2100" dirty="0"/>
              <a:t/>
            </a:r>
            <a:br>
              <a:rPr lang="en-US" altLang="en-US" sz="2100" dirty="0"/>
            </a:br>
            <a:endParaRPr lang="en-US" altLang="en-US" sz="21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Country must be eligible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Product must be eligible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Must be imported directly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Must meet requirements of origin rules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Eligible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AGOA product </a:t>
            </a:r>
            <a:r>
              <a:rPr lang="en-US" altLang="en-US" dirty="0"/>
              <a:t>e</a:t>
            </a:r>
            <a:r>
              <a:rPr lang="en-US" altLang="en-US" dirty="0" smtClean="0"/>
              <a:t>ligibility depends on classification in U.S. HTS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HTS </a:t>
            </a:r>
            <a:r>
              <a:rPr lang="en-US" altLang="en-US" dirty="0"/>
              <a:t>provisions with special program indicator “D” entitled to AGOA </a:t>
            </a:r>
            <a:r>
              <a:rPr lang="en-US" altLang="en-US" dirty="0" smtClean="0"/>
              <a:t>benefits</a:t>
            </a:r>
          </a:p>
          <a:p>
            <a:endParaRPr lang="en-US" altLang="en-US" dirty="0"/>
          </a:p>
          <a:p>
            <a:r>
              <a:rPr lang="en-US" dirty="0" smtClean="0"/>
              <a:t>Special rules for textiles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0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Importation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Direct shipment from SSA to US</a:t>
            </a:r>
          </a:p>
          <a:p>
            <a:r>
              <a:rPr lang="en-US" sz="2400" dirty="0"/>
              <a:t>May be shipped through intermediate country if:</a:t>
            </a:r>
          </a:p>
          <a:p>
            <a:pPr lvl="1"/>
            <a:r>
              <a:rPr lang="en-US" sz="2000" dirty="0"/>
              <a:t>Does not enter commerce of intermediary country</a:t>
            </a:r>
          </a:p>
          <a:p>
            <a:pPr lvl="1"/>
            <a:r>
              <a:rPr lang="en-US" sz="2000" dirty="0"/>
              <a:t>Documents show US as final destination</a:t>
            </a:r>
          </a:p>
          <a:p>
            <a:pPr lvl="2"/>
            <a:r>
              <a:rPr lang="en-US" sz="1800" dirty="0"/>
              <a:t>If documents do not show US as final destination </a:t>
            </a:r>
            <a:r>
              <a:rPr lang="en-US" sz="1800" dirty="0" smtClean="0"/>
              <a:t>goods may </a:t>
            </a:r>
            <a:r>
              <a:rPr lang="en-US" sz="1800" dirty="0"/>
              <a:t>still qualify if they remained under customs control in intermediary country and did not enter commerce of that country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7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962400" y="857251"/>
            <a:ext cx="4286250" cy="20955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dirty="0" smtClean="0"/>
              <a:t>Determinations Required for Entry</a:t>
            </a:r>
            <a:endParaRPr lang="en-US" altLang="en-US" dirty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idx="1"/>
          </p:nvPr>
        </p:nvSpPr>
        <p:spPr>
          <a:xfrm>
            <a:off x="3067050" y="2133600"/>
            <a:ext cx="5886450" cy="4092402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dirty="0" smtClean="0"/>
              <a:t>Classification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Valuation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Country of origin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Admissibility</a:t>
            </a:r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2</a:t>
            </a:r>
            <a:endParaRPr lang="en-US" altLang="en-US" sz="900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9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AGOA Origin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2857"/>
            <a:ext cx="8456618" cy="4408505"/>
          </a:xfrm>
        </p:spPr>
        <p:txBody>
          <a:bodyPr>
            <a:norm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ust meet both requirements under GSP rules </a:t>
            </a:r>
          </a:p>
          <a:p>
            <a:pPr lvl="1"/>
            <a:r>
              <a:rPr lang="en-US" sz="2000" dirty="0"/>
              <a:t>G</a:t>
            </a:r>
            <a:r>
              <a:rPr lang="en-US" sz="2000" dirty="0" smtClean="0"/>
              <a:t>rowth, product or manufacture of beneficiary country or substantially transformed in beneficiary country</a:t>
            </a:r>
          </a:p>
          <a:p>
            <a:pPr lvl="2"/>
            <a:r>
              <a:rPr lang="en-US" sz="1800" dirty="0" smtClean="0"/>
              <a:t>Substantial transformation requires more </a:t>
            </a:r>
            <a:r>
              <a:rPr lang="en-US" sz="1800" dirty="0"/>
              <a:t>than simple combining or packaging </a:t>
            </a:r>
            <a:r>
              <a:rPr lang="en-US" sz="1800" dirty="0" smtClean="0"/>
              <a:t>operation</a:t>
            </a:r>
            <a:endParaRPr lang="en-US" sz="1800" dirty="0"/>
          </a:p>
          <a:p>
            <a:pPr lvl="2"/>
            <a:endParaRPr lang="en-US" dirty="0" smtClean="0"/>
          </a:p>
          <a:p>
            <a:pPr lvl="1"/>
            <a:r>
              <a:rPr lang="en-US" sz="2000" dirty="0" smtClean="0"/>
              <a:t>Sum </a:t>
            </a:r>
            <a:r>
              <a:rPr lang="en-US" sz="2000" dirty="0"/>
              <a:t>of the direct costs of processing operations performed in </a:t>
            </a:r>
            <a:r>
              <a:rPr lang="en-US" sz="2000" dirty="0" smtClean="0"/>
              <a:t>beneficiary country and </a:t>
            </a:r>
            <a:r>
              <a:rPr lang="en-US" sz="2000" dirty="0"/>
              <a:t>the cost or value of the materials produced in </a:t>
            </a:r>
            <a:r>
              <a:rPr lang="en-US" sz="2000" dirty="0" smtClean="0"/>
              <a:t>beneficiary country equals at least 35 </a:t>
            </a:r>
            <a:r>
              <a:rPr lang="en-US" sz="2000" dirty="0"/>
              <a:t>percent of </a:t>
            </a:r>
            <a:r>
              <a:rPr lang="en-US" sz="2000" dirty="0" smtClean="0"/>
              <a:t>appraised </a:t>
            </a:r>
            <a:r>
              <a:rPr lang="en-US" sz="2000" dirty="0"/>
              <a:t>value </a:t>
            </a:r>
            <a:r>
              <a:rPr lang="en-US" sz="2000" dirty="0" smtClean="0"/>
              <a:t>of the article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2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Rules for Textiles and Apparel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Chapter 98 of the U.S. HTS has special rules for textiles and apparel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Covers apparel articles in chapter 61 and 62 of HTS and textile articles in chapters 50 – 60 and 63 of HTS</a:t>
            </a:r>
          </a:p>
          <a:p>
            <a:endParaRPr lang="en-US" sz="2400" dirty="0" smtClean="0"/>
          </a:p>
          <a:p>
            <a:r>
              <a:rPr lang="en-US" sz="2400" dirty="0" smtClean="0"/>
              <a:t>Certificate of Origin includes 10 categories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7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Frequently Used Textile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17011"/>
            <a:ext cx="8883673" cy="4576831"/>
          </a:xfrm>
        </p:spPr>
        <p:txBody>
          <a:bodyPr>
            <a:normAutofit fontScale="55000" lnSpcReduction="20000"/>
          </a:bodyPr>
          <a:lstStyle/>
          <a:p>
            <a:r>
              <a:rPr lang="en-US" sz="2600" dirty="0" smtClean="0"/>
              <a:t>Apparel assembled of SSA fabric</a:t>
            </a:r>
          </a:p>
          <a:p>
            <a:pPr lvl="1"/>
            <a:r>
              <a:rPr lang="en-US" sz="2600" dirty="0" smtClean="0"/>
              <a:t>9819.11.09</a:t>
            </a:r>
          </a:p>
          <a:p>
            <a:pPr lvl="1"/>
            <a:r>
              <a:rPr lang="en-US" sz="2600" dirty="0" smtClean="0"/>
              <a:t>Group 4-D</a:t>
            </a:r>
          </a:p>
          <a:p>
            <a:r>
              <a:rPr lang="en-US" sz="2600" dirty="0"/>
              <a:t>Apparel assembled of fabric of any origin (third country fabric rule</a:t>
            </a:r>
            <a:r>
              <a:rPr lang="en-US" sz="2600" dirty="0" smtClean="0"/>
              <a:t>)</a:t>
            </a:r>
          </a:p>
          <a:p>
            <a:pPr lvl="1"/>
            <a:r>
              <a:rPr lang="en-US" sz="2600" dirty="0" smtClean="0"/>
              <a:t>9819.11.12</a:t>
            </a:r>
          </a:p>
          <a:p>
            <a:pPr lvl="1"/>
            <a:r>
              <a:rPr lang="en-US" sz="2600" dirty="0" smtClean="0"/>
              <a:t>Group 5-E</a:t>
            </a:r>
          </a:p>
          <a:p>
            <a:pPr lvl="1"/>
            <a:r>
              <a:rPr lang="en-US" sz="2600" dirty="0"/>
              <a:t>Must be lesser developed beneficiary </a:t>
            </a:r>
            <a:r>
              <a:rPr lang="en-US" sz="2600" dirty="0" smtClean="0"/>
              <a:t>country</a:t>
            </a:r>
            <a:endParaRPr lang="en-US" sz="2600" dirty="0"/>
          </a:p>
          <a:p>
            <a:r>
              <a:rPr lang="en-US" sz="2600" dirty="0" smtClean="0"/>
              <a:t>Handloomed, folklore, ethnic fabric</a:t>
            </a:r>
          </a:p>
          <a:p>
            <a:pPr lvl="1"/>
            <a:r>
              <a:rPr lang="en-US" sz="2600" dirty="0" smtClean="0"/>
              <a:t>9819.11.27</a:t>
            </a:r>
          </a:p>
          <a:p>
            <a:pPr lvl="1"/>
            <a:r>
              <a:rPr lang="en-US" sz="2600" dirty="0" smtClean="0"/>
              <a:t>Group 9-I</a:t>
            </a:r>
          </a:p>
          <a:p>
            <a:pPr lvl="1"/>
            <a:r>
              <a:rPr lang="en-US" sz="2600" dirty="0" smtClean="0"/>
              <a:t>Must be certified by USG </a:t>
            </a:r>
          </a:p>
          <a:p>
            <a:r>
              <a:rPr lang="en-US" sz="2600" dirty="0" smtClean="0"/>
              <a:t>Textile articles classified in Chapters 50 -60 and 63</a:t>
            </a:r>
          </a:p>
          <a:p>
            <a:pPr lvl="1"/>
            <a:r>
              <a:rPr lang="en-US" sz="2600" dirty="0" smtClean="0"/>
              <a:t>9819.11.33</a:t>
            </a:r>
          </a:p>
          <a:p>
            <a:pPr lvl="1"/>
            <a:r>
              <a:rPr lang="en-US" sz="2600" dirty="0" smtClean="0"/>
              <a:t>Group 0-J</a:t>
            </a:r>
          </a:p>
          <a:p>
            <a:pPr lvl="1"/>
            <a:r>
              <a:rPr lang="en-US" sz="2600" dirty="0" smtClean="0"/>
              <a:t>Must be lesser developed beneficiary country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Textile Document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2471"/>
            <a:ext cx="8557101" cy="44888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Additional documents needed –</a:t>
            </a:r>
          </a:p>
          <a:p>
            <a:pPr lvl="1"/>
            <a:r>
              <a:rPr lang="en-US" dirty="0" smtClean="0"/>
              <a:t>AGOA Certificate </a:t>
            </a:r>
            <a:r>
              <a:rPr lang="en-US" dirty="0"/>
              <a:t>of </a:t>
            </a:r>
            <a:r>
              <a:rPr lang="en-US" dirty="0" smtClean="0"/>
              <a:t>Origin</a:t>
            </a:r>
          </a:p>
          <a:p>
            <a:pPr lvl="1"/>
            <a:r>
              <a:rPr lang="en-US" dirty="0" smtClean="0"/>
              <a:t>Invoice stamped with original AGOA visa –</a:t>
            </a:r>
          </a:p>
          <a:p>
            <a:pPr lvl="2"/>
            <a:r>
              <a:rPr lang="en-US" dirty="0" smtClean="0"/>
              <a:t>Visa number</a:t>
            </a:r>
          </a:p>
          <a:p>
            <a:pPr lvl="2"/>
            <a:r>
              <a:rPr lang="en-US" dirty="0" smtClean="0"/>
              <a:t>Visa grouping</a:t>
            </a:r>
          </a:p>
          <a:p>
            <a:pPr lvl="2"/>
            <a:r>
              <a:rPr lang="en-US" dirty="0" smtClean="0"/>
              <a:t>Quantity in whole numbers (dozens or number of items)</a:t>
            </a:r>
          </a:p>
          <a:p>
            <a:pPr lvl="2"/>
            <a:r>
              <a:rPr lang="en-US" dirty="0" smtClean="0"/>
              <a:t>Signature of exporting authority</a:t>
            </a:r>
          </a:p>
          <a:p>
            <a:pPr lvl="2"/>
            <a:r>
              <a:rPr lang="en-US" dirty="0" smtClean="0"/>
              <a:t>Date of Issuance</a:t>
            </a:r>
          </a:p>
          <a:p>
            <a:pPr lvl="1"/>
            <a:r>
              <a:rPr lang="en-US" dirty="0" smtClean="0"/>
              <a:t>Need separate stamp on invoice for each category</a:t>
            </a:r>
          </a:p>
          <a:p>
            <a:pPr lvl="1"/>
            <a:r>
              <a:rPr lang="en-US" dirty="0" smtClean="0"/>
              <a:t>Importer must make written declaration by including Chapter 98 subheading on entry documents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6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AGOA Certificate of Origin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3001" y="1462035"/>
            <a:ext cx="5283157" cy="507611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3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 txBox="1">
            <a:spLocks noGrp="1"/>
          </p:cNvSpPr>
          <p:nvPr/>
        </p:nvSpPr>
        <p:spPr bwMode="auto">
          <a:xfrm>
            <a:off x="4483100" y="6302376"/>
            <a:ext cx="28956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sz="1400" dirty="0">
              <a:solidFill>
                <a:srgbClr val="355A8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3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200" b="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25</a:t>
            </a:r>
            <a:endParaRPr lang="en-US" sz="1200" b="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05200" y="327025"/>
            <a:ext cx="8686800" cy="10382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Visa Stamp Appearance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3842" y="1365250"/>
            <a:ext cx="4279900" cy="40386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lvl="1" eaLnBrk="1" hangingPunct="1"/>
            <a:r>
              <a:rPr lang="en-US" sz="2500" dirty="0">
                <a:ea typeface="ＭＳ Ｐゴシック" panose="020B0600070205080204" pitchFamily="34" charset="-128"/>
              </a:rPr>
              <a:t>Circular stamp</a:t>
            </a:r>
          </a:p>
          <a:p>
            <a:pPr lvl="1" eaLnBrk="1" hangingPunct="1"/>
            <a:r>
              <a:rPr lang="en-US" sz="2500" dirty="0">
                <a:ea typeface="ＭＳ Ｐゴシック" panose="020B0600070205080204" pitchFamily="34" charset="-128"/>
              </a:rPr>
              <a:t>Blue ink</a:t>
            </a:r>
          </a:p>
          <a:p>
            <a:pPr lvl="1" eaLnBrk="1" hangingPunct="1"/>
            <a:r>
              <a:rPr lang="en-US" sz="2500" dirty="0">
                <a:ea typeface="ＭＳ Ｐゴシック" panose="020B0600070205080204" pitchFamily="34" charset="-128"/>
              </a:rPr>
              <a:t>One stamp per grouping</a:t>
            </a:r>
          </a:p>
          <a:p>
            <a:pPr lvl="1" eaLnBrk="1" hangingPunct="1"/>
            <a:r>
              <a:rPr lang="en-US" sz="2500" dirty="0">
                <a:ea typeface="ＭＳ Ｐゴシック" panose="020B0600070205080204" pitchFamily="34" charset="-128"/>
              </a:rPr>
              <a:t>Must appear on the front of the original commercial invoice</a:t>
            </a:r>
          </a:p>
          <a:p>
            <a:pPr lvl="1" eaLnBrk="1" hangingPunct="1"/>
            <a:r>
              <a:rPr lang="en-US" sz="2500" dirty="0">
                <a:ea typeface="ＭＳ Ｐゴシック" panose="020B0600070205080204" pitchFamily="34" charset="-128"/>
              </a:rPr>
              <a:t>Must be signed by authorized government official</a:t>
            </a:r>
          </a:p>
        </p:txBody>
      </p:sp>
      <p:pic>
        <p:nvPicPr>
          <p:cNvPr id="11269" name="Picture 4" descr="E:\IMAGES.WMF\BORDERS\CIRCULAR\BORCC183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508" y="1408061"/>
            <a:ext cx="4894315" cy="489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8"/>
          <p:cNvSpPr txBox="1">
            <a:spLocks noChangeArrowheads="1"/>
          </p:cNvSpPr>
          <p:nvPr/>
        </p:nvSpPr>
        <p:spPr>
          <a:xfrm>
            <a:off x="6379865" y="2114551"/>
            <a:ext cx="2133600" cy="914400"/>
          </a:xfrm>
          <a:prstGeom prst="rect">
            <a:avLst/>
          </a:prstGeom>
          <a:noFill/>
          <a:ln/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5400" kern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-107" charset="-128"/>
              </a:rPr>
              <a:t>VISA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73800" y="3200400"/>
            <a:ext cx="37338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Visa No:      5GH123456</a:t>
            </a:r>
          </a:p>
          <a:p>
            <a:pPr algn="l"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Grouping:   5</a:t>
            </a:r>
          </a:p>
          <a:p>
            <a:pPr algn="l"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Quantity:    100 Dozen</a:t>
            </a:r>
          </a:p>
          <a:p>
            <a:pPr algn="l">
              <a:defRPr/>
            </a:pP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l">
              <a:defRPr/>
            </a:pP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l"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____________________</a:t>
            </a: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l"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Authorized </a:t>
            </a:r>
            <a:r>
              <a:rPr lang="en-US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Govt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Official</a:t>
            </a:r>
          </a:p>
          <a:p>
            <a:pPr algn="l">
              <a:defRPr/>
            </a:pPr>
            <a:r>
              <a:rPr 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</a:t>
            </a: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05 June 2012</a:t>
            </a: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en-U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l">
              <a:defRPr/>
            </a:pPr>
            <a:endParaRPr lang="en-U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379865" y="4310743"/>
            <a:ext cx="2980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400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cript" pitchFamily="66"/>
              </a:rPr>
              <a:t>Philip Mensah</a:t>
            </a:r>
          </a:p>
        </p:txBody>
      </p:sp>
    </p:spTree>
    <p:extLst>
      <p:ext uri="{BB962C8B-B14F-4D97-AF65-F5344CB8AC3E}">
        <p14:creationId xmlns:p14="http://schemas.microsoft.com/office/powerpoint/2010/main" val="14016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 txBox="1">
            <a:spLocks noGrp="1"/>
          </p:cNvSpPr>
          <p:nvPr/>
        </p:nvSpPr>
        <p:spPr bwMode="auto">
          <a:xfrm>
            <a:off x="4648200" y="6264276"/>
            <a:ext cx="28956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sz="1400" dirty="0">
              <a:solidFill>
                <a:srgbClr val="355A8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200" b="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26</a:t>
            </a:r>
            <a:endParaRPr lang="en-US" sz="1200" b="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05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anose="020B0600070205080204" pitchFamily="34" charset="-128"/>
              </a:rPr>
              <a:t>Visa Stamp Details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73200"/>
            <a:ext cx="8356600" cy="5008563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>
                <a:ea typeface="ＭＳ Ｐゴシック" pitchFamily="34" charset="-128"/>
              </a:rPr>
              <a:t>Visa </a:t>
            </a:r>
            <a:r>
              <a:rPr lang="en-US" sz="2800" dirty="0" smtClean="0">
                <a:ea typeface="ＭＳ Ｐゴシック" pitchFamily="34" charset="-128"/>
              </a:rPr>
              <a:t>Number Must </a:t>
            </a:r>
            <a:r>
              <a:rPr lang="en-US" sz="2800" dirty="0">
                <a:ea typeface="ＭＳ Ｐゴシック" pitchFamily="34" charset="-128"/>
              </a:rPr>
              <a:t>be in the required standard nine (9) alphanumeric format</a:t>
            </a:r>
          </a:p>
          <a:p>
            <a:pPr lvl="1">
              <a:lnSpc>
                <a:spcPct val="80000"/>
              </a:lnSpc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sz="3200" dirty="0" smtClean="0">
                <a:ea typeface="ＭＳ Ｐゴシック" pitchFamily="34" charset="-128"/>
              </a:rPr>
              <a:t>Example</a:t>
            </a:r>
            <a:r>
              <a:rPr lang="en-US" sz="3200" dirty="0">
                <a:ea typeface="ＭＳ Ｐゴシック" pitchFamily="34" charset="-128"/>
              </a:rPr>
              <a:t>:  </a:t>
            </a: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5GH123456</a:t>
            </a:r>
          </a:p>
          <a:p>
            <a:pPr lvl="2">
              <a:lnSpc>
                <a:spcPct val="80000"/>
              </a:lnSpc>
              <a:buFont typeface="Arial" charset="0"/>
              <a:buChar char="–"/>
              <a:defRPr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1</a:t>
            </a:r>
            <a:r>
              <a:rPr lang="en-US" sz="2000" baseline="30000" dirty="0" smtClean="0">
                <a:solidFill>
                  <a:schemeClr val="tx1"/>
                </a:solidFill>
                <a:ea typeface="ＭＳ Ｐゴシック" pitchFamily="34" charset="-128"/>
              </a:rPr>
              <a:t>st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digit represents the visa grouping</a:t>
            </a:r>
          </a:p>
          <a:p>
            <a:pPr lvl="2">
              <a:lnSpc>
                <a:spcPct val="80000"/>
              </a:lnSpc>
              <a:buFont typeface="Arial" charset="0"/>
              <a:buChar char="–"/>
              <a:defRPr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2</a:t>
            </a:r>
            <a:r>
              <a:rPr lang="en-US" sz="2000" baseline="30000" dirty="0" smtClean="0">
                <a:solidFill>
                  <a:schemeClr val="tx1"/>
                </a:solidFill>
                <a:ea typeface="ＭＳ Ｐゴシック" pitchFamily="34" charset="-128"/>
              </a:rPr>
              <a:t>nd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and 3</a:t>
            </a:r>
            <a:r>
              <a:rPr lang="en-US" sz="2000" baseline="30000" dirty="0" smtClean="0">
                <a:solidFill>
                  <a:schemeClr val="tx1"/>
                </a:solidFill>
                <a:ea typeface="ＭＳ Ｐゴシック" pitchFamily="34" charset="-128"/>
              </a:rPr>
              <a:t>rd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characters represent the country’s ISO code (GH = Ghana)</a:t>
            </a:r>
          </a:p>
          <a:p>
            <a:pPr lvl="2">
              <a:lnSpc>
                <a:spcPct val="80000"/>
              </a:lnSpc>
              <a:buFont typeface="Arial" charset="0"/>
              <a:buChar char="–"/>
              <a:defRPr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4</a:t>
            </a:r>
            <a:r>
              <a:rPr lang="en-US" sz="2000" baseline="30000" dirty="0" smtClean="0">
                <a:solidFill>
                  <a:schemeClr val="tx1"/>
                </a:solidFill>
                <a:ea typeface="ＭＳ Ｐゴシック" pitchFamily="34" charset="-128"/>
              </a:rPr>
              <a:t>th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through 9</a:t>
            </a:r>
            <a:r>
              <a:rPr lang="en-US" sz="2000" baseline="30000" dirty="0" smtClean="0">
                <a:solidFill>
                  <a:schemeClr val="tx1"/>
                </a:solidFill>
                <a:ea typeface="ＭＳ Ｐゴシック" pitchFamily="34" charset="-128"/>
              </a:rPr>
              <a:t>th</a:t>
            </a: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digits represent the visa serial number as determined by the issuing country</a:t>
            </a:r>
          </a:p>
          <a:p>
            <a:pPr lvl="3">
              <a:lnSpc>
                <a:spcPct val="80000"/>
              </a:lnSpc>
              <a:buFont typeface="Arial" charset="0"/>
              <a:buNone/>
              <a:defRPr/>
            </a:pPr>
            <a:endParaRPr lang="en-US" sz="2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835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22860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27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259393" y="-3738824"/>
            <a:ext cx="7162800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>
              <a:latin typeface="Gill Sans MT" panose="020B0502020104020203" pitchFamily="34" charset="0"/>
            </a:endParaRPr>
          </a:p>
          <a:p>
            <a:endParaRPr lang="en-US" sz="3600" b="1" dirty="0">
              <a:latin typeface="Gill Sans MT" panose="020B0502020104020203" pitchFamily="34" charset="0"/>
            </a:endParaRPr>
          </a:p>
          <a:p>
            <a:endParaRPr lang="en-US" sz="3600" b="1" dirty="0">
              <a:latin typeface="Gill Sans MT" panose="020B0502020104020203" pitchFamily="34" charset="0"/>
            </a:endParaRPr>
          </a:p>
          <a:p>
            <a:endParaRPr lang="en-US" sz="3600" b="1" dirty="0">
              <a:latin typeface="Gill Sans MT" panose="020B0502020104020203" pitchFamily="34" charset="0"/>
            </a:endParaRPr>
          </a:p>
          <a:p>
            <a:r>
              <a:rPr lang="en-US" sz="3600" b="1" dirty="0">
                <a:solidFill>
                  <a:schemeClr val="accent1"/>
                </a:solidFill>
                <a:latin typeface="Gill Sans MT" panose="020B0502020104020203" pitchFamily="34" charset="0"/>
              </a:rPr>
              <a:t>			</a:t>
            </a:r>
            <a:endParaRPr lang="en-US" sz="3600" b="1" dirty="0" smtClean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 smtClean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 smtClean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r>
              <a:rPr lang="en-US" sz="3600" b="1" dirty="0" smtClean="0">
                <a:solidFill>
                  <a:schemeClr val="accent1"/>
                </a:solidFill>
                <a:latin typeface="Gill Sans MT" panose="020B0502020104020203" pitchFamily="34" charset="0"/>
              </a:rPr>
              <a:t>				THANK YOU</a:t>
            </a:r>
          </a:p>
          <a:p>
            <a:endParaRPr lang="en-US" sz="3600" b="1" dirty="0" smtClean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endParaRPr lang="en-US" sz="3600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  <a:p>
            <a:pPr lvl="4"/>
            <a:r>
              <a:rPr lang="en-US" sz="2000" dirty="0" smtClean="0"/>
              <a:t>	Jan </a:t>
            </a:r>
            <a:r>
              <a:rPr lang="en-US" sz="2000" dirty="0"/>
              <a:t>Forest</a:t>
            </a:r>
            <a:br>
              <a:rPr lang="en-US" sz="2000" dirty="0"/>
            </a:br>
            <a:r>
              <a:rPr lang="en-US" sz="2000" dirty="0" smtClean="0"/>
              <a:t>	Customs </a:t>
            </a:r>
            <a:r>
              <a:rPr lang="en-US" sz="2000" dirty="0"/>
              <a:t>Attorney/Consultant</a:t>
            </a:r>
            <a:br>
              <a:rPr lang="en-US" sz="2000" dirty="0"/>
            </a:br>
            <a:r>
              <a:rPr lang="en-US" sz="2000" dirty="0" smtClean="0"/>
              <a:t>	Washington</a:t>
            </a:r>
            <a:r>
              <a:rPr lang="en-US" sz="2000" dirty="0"/>
              <a:t>, DC</a:t>
            </a:r>
            <a:br>
              <a:rPr lang="en-US" sz="2000" dirty="0"/>
            </a:br>
            <a:r>
              <a:rPr lang="en-US" sz="2000" dirty="0" smtClean="0"/>
              <a:t>	Tel: </a:t>
            </a:r>
            <a:r>
              <a:rPr lang="en-US" sz="2000" dirty="0"/>
              <a:t>(202) 841-1060</a:t>
            </a:r>
            <a:br>
              <a:rPr lang="en-US" sz="2000" dirty="0"/>
            </a:br>
            <a:r>
              <a:rPr lang="en-US" sz="2000" dirty="0" smtClean="0"/>
              <a:t>	jan@jforestconsulting.com</a:t>
            </a:r>
            <a:endParaRPr lang="en-US" sz="2000" b="1" dirty="0">
              <a:solidFill>
                <a:schemeClr val="accent1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Required entry documents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Entry manifest (CBP Form 7533) or Immediate delivery permit (CBP Form 3461)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Evidence of right to make </a:t>
            </a:r>
            <a:r>
              <a:rPr lang="en-US" dirty="0" smtClean="0">
                <a:solidFill>
                  <a:schemeClr val="tx1"/>
                </a:solidFill>
              </a:rPr>
              <a:t>entry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Bill of lading or airway bill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Carrier’s certificate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Evidence of bond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Commercial </a:t>
            </a:r>
            <a:r>
              <a:rPr lang="en-US" dirty="0">
                <a:solidFill>
                  <a:schemeClr val="tx1"/>
                </a:solidFill>
              </a:rPr>
              <a:t>invoice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Packing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Other documents necessary to determine </a:t>
            </a:r>
            <a:r>
              <a:rPr lang="en-US" dirty="0" smtClean="0">
                <a:solidFill>
                  <a:schemeClr val="tx1"/>
                </a:solidFill>
              </a:rPr>
              <a:t>admissibility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6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945" y="594528"/>
            <a:ext cx="8596668" cy="1320800"/>
          </a:xfrm>
        </p:spPr>
        <p:txBody>
          <a:bodyPr/>
          <a:lstStyle/>
          <a:p>
            <a:r>
              <a:rPr lang="en-US" dirty="0" smtClean="0"/>
              <a:t>Invoice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3813" y="21605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Must be in English</a:t>
            </a:r>
          </a:p>
          <a:p>
            <a:r>
              <a:rPr lang="en-US" dirty="0" smtClean="0"/>
              <a:t>Indicate port of entry</a:t>
            </a:r>
          </a:p>
          <a:p>
            <a:r>
              <a:rPr lang="en-US" dirty="0" smtClean="0"/>
              <a:t>Name of importer and exporter</a:t>
            </a:r>
          </a:p>
          <a:p>
            <a:r>
              <a:rPr lang="en-US" dirty="0" smtClean="0"/>
              <a:t>Detailed description of merchandise</a:t>
            </a:r>
          </a:p>
          <a:p>
            <a:r>
              <a:rPr lang="en-US" dirty="0" smtClean="0"/>
              <a:t>Quantities</a:t>
            </a:r>
          </a:p>
          <a:p>
            <a:r>
              <a:rPr lang="en-US" dirty="0" smtClean="0"/>
              <a:t>Purchase price in USD</a:t>
            </a:r>
          </a:p>
          <a:p>
            <a:r>
              <a:rPr lang="en-US" dirty="0" smtClean="0"/>
              <a:t>Country of origin</a:t>
            </a:r>
          </a:p>
          <a:p>
            <a:r>
              <a:rPr lang="en-US" dirty="0"/>
              <a:t>List all charges (freight, insurance, etc.)</a:t>
            </a:r>
          </a:p>
          <a:p>
            <a:r>
              <a:rPr lang="en-US" dirty="0"/>
              <a:t>Rebates allowed on export</a:t>
            </a:r>
          </a:p>
          <a:p>
            <a:r>
              <a:rPr lang="en-US" dirty="0"/>
              <a:t>Assists (dies, molds,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4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Classification</a:t>
            </a:r>
            <a:r>
              <a:rPr lang="en-US" altLang="en-US" sz="2100" dirty="0"/>
              <a:t/>
            </a:r>
            <a:br>
              <a:rPr lang="en-US" altLang="en-US" sz="2100" dirty="0"/>
            </a:br>
            <a:endParaRPr lang="en-US" altLang="en-US" sz="21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205803" y="2190541"/>
            <a:ext cx="7404798" cy="3676859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/>
              <a:t>HS Classification establishes</a:t>
            </a:r>
          </a:p>
          <a:p>
            <a:pPr lvl="1" eaLnBrk="1" hangingPunct="1"/>
            <a:r>
              <a:rPr lang="en-US" altLang="en-US" sz="2800" dirty="0"/>
              <a:t>Admissibility</a:t>
            </a:r>
          </a:p>
          <a:p>
            <a:pPr lvl="1" eaLnBrk="1" hangingPunct="1"/>
            <a:r>
              <a:rPr lang="en-US" altLang="en-US" sz="2800" dirty="0"/>
              <a:t>Rate of Duty</a:t>
            </a:r>
          </a:p>
          <a:p>
            <a:pPr lvl="1" eaLnBrk="1" hangingPunct="1"/>
            <a:r>
              <a:rPr lang="en-US" altLang="en-US" sz="2800" dirty="0"/>
              <a:t>Eligibility for Preferences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3FBBBE-47D7-4115-AD82-06A24125F8B4}" type="slidenum">
              <a:rPr lang="en-US" altLang="en-US" sz="900">
                <a:solidFill>
                  <a:schemeClr val="accent1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900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89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Harmonized Commodity Description and Coding System – (Harmonized System or 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Developed by WCO</a:t>
            </a:r>
          </a:p>
          <a:p>
            <a:r>
              <a:rPr lang="en-US" dirty="0" smtClean="0"/>
              <a:t>Went into effect internationally on January 1, 1988</a:t>
            </a:r>
          </a:p>
          <a:p>
            <a:r>
              <a:rPr lang="en-US" dirty="0"/>
              <a:t>Common classifications for all countries</a:t>
            </a:r>
          </a:p>
          <a:p>
            <a:pPr lvl="1"/>
            <a:r>
              <a:rPr lang="en-US" dirty="0"/>
              <a:t>Over 200 countries</a:t>
            </a:r>
          </a:p>
          <a:p>
            <a:pPr lvl="1"/>
            <a:r>
              <a:rPr lang="en-US" dirty="0"/>
              <a:t>98% of international trade</a:t>
            </a:r>
          </a:p>
          <a:p>
            <a:r>
              <a:rPr lang="en-US" dirty="0" smtClean="0"/>
              <a:t>Covers all goods (over 5,000 articles)</a:t>
            </a:r>
          </a:p>
          <a:p>
            <a:pPr lvl="1"/>
            <a:r>
              <a:rPr lang="en-US" dirty="0" smtClean="0"/>
              <a:t>6-digit codes</a:t>
            </a:r>
          </a:p>
          <a:p>
            <a:pPr lvl="1"/>
            <a:r>
              <a:rPr lang="en-US" dirty="0"/>
              <a:t>First 2 digits are </a:t>
            </a:r>
            <a:r>
              <a:rPr lang="en-US" dirty="0" smtClean="0"/>
              <a:t>chapter</a:t>
            </a:r>
          </a:p>
          <a:p>
            <a:pPr lvl="1"/>
            <a:r>
              <a:rPr lang="en-US" dirty="0" smtClean="0"/>
              <a:t>Chapters 1 – 97 cover all products</a:t>
            </a:r>
          </a:p>
          <a:p>
            <a:pPr lvl="1"/>
            <a:r>
              <a:rPr lang="en-US" dirty="0" smtClean="0"/>
              <a:t>Chapters 98 and 99 reserved for national use</a:t>
            </a:r>
          </a:p>
          <a:p>
            <a:r>
              <a:rPr lang="en-US" dirty="0" smtClean="0"/>
              <a:t>Classified from crude and natural products to advanced manufactured goods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7C67-940B-47CC-9F18-23B3B42BCD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7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HTS </a:t>
            </a:r>
            <a:r>
              <a:rPr lang="en-US" dirty="0"/>
              <a:t>covers all merchandise whether specifically provided for or not</a:t>
            </a:r>
          </a:p>
          <a:p>
            <a:pPr lvl="1"/>
            <a:r>
              <a:rPr lang="en-US" dirty="0"/>
              <a:t>Merchandise specifically provided for according to material, use or common name</a:t>
            </a:r>
          </a:p>
          <a:p>
            <a:pPr lvl="2"/>
            <a:r>
              <a:rPr lang="en-US" dirty="0"/>
              <a:t>Eo nomine (specifically names the good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Ex:	Tomatoes classified under subheading 0702.00</a:t>
            </a:r>
          </a:p>
          <a:p>
            <a:pPr lvl="3"/>
            <a:r>
              <a:rPr lang="en-US" dirty="0" smtClean="0"/>
              <a:t>Ex: Women’s blouses of man-made fiber classified under subheading 6206.40</a:t>
            </a:r>
            <a:endParaRPr lang="en-US" dirty="0"/>
          </a:p>
          <a:p>
            <a:pPr lvl="2"/>
            <a:r>
              <a:rPr lang="en-US" dirty="0"/>
              <a:t>Use (principal and actual use headings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Ex: Machinery, equipment and implements to be used for agricultural purposes</a:t>
            </a:r>
          </a:p>
          <a:p>
            <a:pPr lvl="4"/>
            <a:r>
              <a:rPr lang="en-US" dirty="0" smtClean="0"/>
              <a:t>9817.00.50</a:t>
            </a:r>
            <a:endParaRPr lang="en-US" dirty="0"/>
          </a:p>
          <a:p>
            <a:pPr lvl="1"/>
            <a:r>
              <a:rPr lang="en-US" dirty="0" smtClean="0"/>
              <a:t>Merchandise </a:t>
            </a:r>
            <a:r>
              <a:rPr lang="en-US" dirty="0"/>
              <a:t>not specifically provided for</a:t>
            </a:r>
          </a:p>
          <a:p>
            <a:pPr lvl="2"/>
            <a:r>
              <a:rPr lang="en-US" dirty="0" smtClean="0"/>
              <a:t>Basket </a:t>
            </a:r>
            <a:r>
              <a:rPr lang="en-US" dirty="0"/>
              <a:t>(“other”)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7C67-940B-47CC-9F18-23B3B42BCD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98906" y="485917"/>
            <a:ext cx="171229" cy="150000"/>
          </a:xfrm>
          <a:prstGeom prst="rect">
            <a:avLst/>
          </a:prstGeom>
        </p:spPr>
        <p:txBody>
          <a:bodyPr vert="horz" wrap="square" lIns="0" tIns="8849" rIns="0" bIns="0" rtlCol="0">
            <a:spAutoFit/>
          </a:bodyPr>
          <a:lstStyle/>
          <a:p>
            <a:pPr marL="12389">
              <a:lnSpc>
                <a:spcPts val="623"/>
              </a:lnSpc>
              <a:spcBef>
                <a:spcPts val="70"/>
              </a:spcBef>
            </a:pPr>
            <a:r>
              <a:rPr sz="523" spc="-79" dirty="0">
                <a:solidFill>
                  <a:srgbClr val="7B7C7E"/>
                </a:solidFill>
                <a:latin typeface="Times New Roman"/>
                <a:cs typeface="Times New Roman"/>
              </a:rPr>
              <a:t>XI</a:t>
            </a:r>
            <a:endParaRPr sz="523" dirty="0">
              <a:latin typeface="Times New Roman"/>
              <a:cs typeface="Times New Roman"/>
            </a:endParaRPr>
          </a:p>
          <a:p>
            <a:pPr marL="8849">
              <a:lnSpc>
                <a:spcPts val="540"/>
              </a:lnSpc>
            </a:pPr>
            <a:r>
              <a:rPr sz="453" dirty="0">
                <a:solidFill>
                  <a:srgbClr val="7B7C7E"/>
                </a:solidFill>
                <a:latin typeface="Arial"/>
                <a:cs typeface="Arial"/>
              </a:rPr>
              <a:t>62-86</a:t>
            </a:r>
            <a:endParaRPr sz="453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55669" y="299000"/>
            <a:ext cx="2433926" cy="210346"/>
          </a:xfrm>
          <a:prstGeom prst="rect">
            <a:avLst/>
          </a:prstGeom>
        </p:spPr>
        <p:txBody>
          <a:bodyPr vert="horz" wrap="square" lIns="0" tIns="20352" rIns="0" bIns="0" rtlCol="0">
            <a:spAutoFit/>
          </a:bodyPr>
          <a:lstStyle/>
          <a:p>
            <a:pPr algn="ctr">
              <a:spcBef>
                <a:spcPts val="160"/>
              </a:spcBef>
            </a:pPr>
            <a:r>
              <a:rPr sz="697" b="1" spc="21" dirty="0">
                <a:solidFill>
                  <a:srgbClr val="4F5252"/>
                </a:solidFill>
                <a:latin typeface="Arial"/>
                <a:cs typeface="Arial"/>
              </a:rPr>
              <a:t>Harmon</a:t>
            </a:r>
            <a:r>
              <a:rPr sz="697" b="1" spc="21" dirty="0">
                <a:solidFill>
                  <a:srgbClr val="676B6B"/>
                </a:solidFill>
                <a:latin typeface="Arial"/>
                <a:cs typeface="Arial"/>
              </a:rPr>
              <a:t>i</a:t>
            </a:r>
            <a:r>
              <a:rPr sz="697" b="1" spc="21" dirty="0">
                <a:solidFill>
                  <a:srgbClr val="4F5252"/>
                </a:solidFill>
                <a:latin typeface="Arial"/>
                <a:cs typeface="Arial"/>
              </a:rPr>
              <a:t>zed </a:t>
            </a:r>
            <a:r>
              <a:rPr sz="697" b="1" dirty="0">
                <a:solidFill>
                  <a:srgbClr val="4F5252"/>
                </a:solidFill>
                <a:latin typeface="Arial"/>
                <a:cs typeface="Arial"/>
              </a:rPr>
              <a:t>Tar</a:t>
            </a:r>
            <a:r>
              <a:rPr sz="697" b="1" dirty="0">
                <a:solidFill>
                  <a:srgbClr val="676B6B"/>
                </a:solidFill>
                <a:latin typeface="Arial"/>
                <a:cs typeface="Arial"/>
              </a:rPr>
              <a:t>i</a:t>
            </a:r>
            <a:r>
              <a:rPr sz="697" b="1" dirty="0">
                <a:solidFill>
                  <a:srgbClr val="4F5252"/>
                </a:solidFill>
                <a:latin typeface="Arial"/>
                <a:cs typeface="Arial"/>
              </a:rPr>
              <a:t>ff </a:t>
            </a:r>
            <a:r>
              <a:rPr sz="697" b="1" spc="7" dirty="0">
                <a:solidFill>
                  <a:srgbClr val="4F5252"/>
                </a:solidFill>
                <a:latin typeface="Arial"/>
                <a:cs typeface="Arial"/>
              </a:rPr>
              <a:t>Schedule </a:t>
            </a:r>
            <a:r>
              <a:rPr sz="697" b="1" spc="17" dirty="0">
                <a:solidFill>
                  <a:srgbClr val="4F5252"/>
                </a:solidFill>
                <a:latin typeface="Arial"/>
                <a:cs typeface="Arial"/>
              </a:rPr>
              <a:t>of the </a:t>
            </a:r>
            <a:r>
              <a:rPr sz="697" b="1" spc="10" dirty="0">
                <a:solidFill>
                  <a:srgbClr val="4F5252"/>
                </a:solidFill>
                <a:latin typeface="Arial"/>
                <a:cs typeface="Arial"/>
              </a:rPr>
              <a:t>United States</a:t>
            </a:r>
            <a:r>
              <a:rPr sz="697" b="1" spc="-125" dirty="0">
                <a:solidFill>
                  <a:srgbClr val="4F5252"/>
                </a:solidFill>
                <a:latin typeface="Arial"/>
                <a:cs typeface="Arial"/>
              </a:rPr>
              <a:t> </a:t>
            </a:r>
            <a:r>
              <a:rPr sz="697" b="1" spc="10" dirty="0">
                <a:solidFill>
                  <a:srgbClr val="676B6B"/>
                </a:solidFill>
                <a:latin typeface="Arial"/>
                <a:cs typeface="Arial"/>
              </a:rPr>
              <a:t>(</a:t>
            </a:r>
            <a:r>
              <a:rPr sz="697" b="1" spc="10" dirty="0">
                <a:solidFill>
                  <a:srgbClr val="4F5252"/>
                </a:solidFill>
                <a:latin typeface="Arial"/>
                <a:cs typeface="Arial"/>
              </a:rPr>
              <a:t>2018</a:t>
            </a:r>
            <a:r>
              <a:rPr sz="697" b="1" spc="10" dirty="0">
                <a:solidFill>
                  <a:srgbClr val="676B6B"/>
                </a:solidFill>
                <a:latin typeface="Arial"/>
                <a:cs typeface="Arial"/>
              </a:rPr>
              <a:t>)</a:t>
            </a:r>
            <a:endParaRPr sz="697" dirty="0">
              <a:latin typeface="Arial"/>
              <a:cs typeface="Arial"/>
            </a:endParaRPr>
          </a:p>
          <a:p>
            <a:pPr marR="71237" algn="ctr">
              <a:spcBef>
                <a:spcPts val="63"/>
              </a:spcBef>
            </a:pPr>
            <a:r>
              <a:rPr sz="453" dirty="0">
                <a:solidFill>
                  <a:srgbClr val="BCBCBF"/>
                </a:solidFill>
                <a:latin typeface="Arial"/>
                <a:cs typeface="Arial"/>
              </a:rPr>
              <a:t>. </a:t>
            </a:r>
            <a:r>
              <a:rPr sz="453" dirty="0">
                <a:solidFill>
                  <a:srgbClr val="676B6B"/>
                </a:solidFill>
                <a:latin typeface="Arial"/>
                <a:cs typeface="Arial"/>
              </a:rPr>
              <a:t>Annota</a:t>
            </a:r>
            <a:r>
              <a:rPr sz="453" dirty="0">
                <a:solidFill>
                  <a:srgbClr val="8E9090"/>
                </a:solidFill>
                <a:latin typeface="Arial"/>
                <a:cs typeface="Arial"/>
              </a:rPr>
              <a:t>ted </a:t>
            </a:r>
            <a:r>
              <a:rPr sz="453" spc="-7" dirty="0">
                <a:solidFill>
                  <a:srgbClr val="676B6B"/>
                </a:solidFill>
                <a:latin typeface="Arial"/>
                <a:cs typeface="Arial"/>
              </a:rPr>
              <a:t>for </a:t>
            </a:r>
            <a:r>
              <a:rPr sz="453" spc="3" dirty="0">
                <a:solidFill>
                  <a:srgbClr val="676B6B"/>
                </a:solidFill>
                <a:latin typeface="Arial"/>
                <a:cs typeface="Arial"/>
              </a:rPr>
              <a:t>S</a:t>
            </a:r>
            <a:r>
              <a:rPr sz="453" spc="3" dirty="0">
                <a:solidFill>
                  <a:srgbClr val="8E9090"/>
                </a:solidFill>
                <a:latin typeface="Arial"/>
                <a:cs typeface="Arial"/>
              </a:rPr>
              <a:t>tati</a:t>
            </a:r>
            <a:r>
              <a:rPr sz="453" spc="3" dirty="0">
                <a:solidFill>
                  <a:srgbClr val="676B6B"/>
                </a:solidFill>
                <a:latin typeface="Arial"/>
                <a:cs typeface="Arial"/>
              </a:rPr>
              <a:t>s</a:t>
            </a:r>
            <a:r>
              <a:rPr sz="453" spc="3" dirty="0">
                <a:solidFill>
                  <a:srgbClr val="8E9090"/>
                </a:solidFill>
                <a:latin typeface="Arial"/>
                <a:cs typeface="Arial"/>
              </a:rPr>
              <a:t>tical </a:t>
            </a:r>
            <a:r>
              <a:rPr sz="453" spc="7" dirty="0">
                <a:solidFill>
                  <a:srgbClr val="676B6B"/>
                </a:solidFill>
                <a:latin typeface="Arial"/>
                <a:cs typeface="Arial"/>
              </a:rPr>
              <a:t>Report</a:t>
            </a:r>
            <a:r>
              <a:rPr sz="453" spc="7" dirty="0">
                <a:solidFill>
                  <a:srgbClr val="8E9090"/>
                </a:solidFill>
                <a:latin typeface="Arial"/>
                <a:cs typeface="Arial"/>
              </a:rPr>
              <a:t>i</a:t>
            </a:r>
            <a:r>
              <a:rPr sz="453" spc="7" dirty="0">
                <a:solidFill>
                  <a:srgbClr val="676B6B"/>
                </a:solidFill>
                <a:latin typeface="Arial"/>
                <a:cs typeface="Arial"/>
              </a:rPr>
              <a:t>ng</a:t>
            </a:r>
            <a:r>
              <a:rPr sz="453" spc="-24" dirty="0">
                <a:solidFill>
                  <a:srgbClr val="676B6B"/>
                </a:solidFill>
                <a:latin typeface="Arial"/>
                <a:cs typeface="Arial"/>
              </a:rPr>
              <a:t> </a:t>
            </a:r>
            <a:r>
              <a:rPr sz="453" dirty="0">
                <a:solidFill>
                  <a:srgbClr val="676B6B"/>
                </a:solidFill>
                <a:latin typeface="Arial"/>
                <a:cs typeface="Arial"/>
              </a:rPr>
              <a:t>Purposes</a:t>
            </a:r>
            <a:endParaRPr sz="453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898013"/>
              </p:ext>
            </p:extLst>
          </p:nvPr>
        </p:nvGraphicFramePr>
        <p:xfrm>
          <a:off x="3898906" y="671734"/>
          <a:ext cx="4516588" cy="7576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206"/>
                <a:gridCol w="136208"/>
                <a:gridCol w="1925097"/>
                <a:gridCol w="368692"/>
                <a:gridCol w="551928"/>
                <a:gridCol w="665065"/>
                <a:gridCol w="477392"/>
              </a:tblGrid>
              <a:tr h="80526">
                <a:tc rowSpan="3">
                  <a:txBody>
                    <a:bodyPr/>
                    <a:lstStyle/>
                    <a:p>
                      <a:pPr marL="66040" marR="29845" indent="54610">
                        <a:lnSpc>
                          <a:spcPct val="104700"/>
                        </a:lnSpc>
                        <a:spcBef>
                          <a:spcPts val="35"/>
                        </a:spcBef>
                      </a:pPr>
                      <a:r>
                        <a:rPr sz="50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Heading/  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Subhea</a:t>
                      </a:r>
                      <a:r>
                        <a:rPr sz="500" spc="-5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ing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309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29845" indent="-6350" algn="just">
                        <a:lnSpc>
                          <a:spcPct val="103000"/>
                        </a:lnSpc>
                      </a:pPr>
                      <a:r>
                        <a:rPr sz="500" spc="-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Stat.  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500" spc="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uf-  </a:t>
                      </a:r>
                      <a:r>
                        <a:rPr sz="500" spc="-1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fix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  <a:p>
                      <a:pPr marL="463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50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Article</a:t>
                      </a:r>
                      <a:r>
                        <a:rPr sz="500" spc="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Descr</a:t>
                      </a:r>
                      <a:r>
                        <a:rPr sz="500" spc="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iption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2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204470" marR="163195" algn="ctr">
                        <a:lnSpc>
                          <a:spcPts val="819"/>
                        </a:lnSpc>
                        <a:spcBef>
                          <a:spcPts val="15"/>
                        </a:spcBef>
                      </a:pPr>
                      <a:r>
                        <a:rPr sz="500" spc="-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Unit  </a:t>
                      </a:r>
                      <a:r>
                        <a:rPr sz="500" spc="1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of</a:t>
                      </a:r>
                      <a:endParaRPr sz="500" dirty="0">
                        <a:latin typeface="Arial"/>
                        <a:cs typeface="Arial"/>
                      </a:endParaRPr>
                    </a:p>
                    <a:p>
                      <a:pPr marL="33655" algn="ctr">
                        <a:lnSpc>
                          <a:spcPts val="740"/>
                        </a:lnSpc>
                        <a:spcBef>
                          <a:spcPts val="25"/>
                        </a:spcBef>
                      </a:pP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Quantity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40640" algn="ctr">
                        <a:lnSpc>
                          <a:spcPts val="765"/>
                        </a:lnSpc>
                        <a:spcBef>
                          <a:spcPts val="45"/>
                        </a:spcBef>
                      </a:pPr>
                      <a:r>
                        <a:rPr sz="500" spc="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Rates of</a:t>
                      </a:r>
                      <a:r>
                        <a:rPr sz="500" spc="-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Dutv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398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21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7305" algn="ctr">
                        <a:lnSpc>
                          <a:spcPts val="715"/>
                        </a:lnSpc>
                      </a:pPr>
                      <a:r>
                        <a:rPr sz="500" dirty="0">
                          <a:solidFill>
                            <a:srgbClr val="7B7C7E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41910" algn="ctr">
                        <a:lnSpc>
                          <a:spcPts val="705"/>
                        </a:lnSpc>
                      </a:pPr>
                      <a:r>
                        <a:rPr sz="50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9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9079">
                        <a:lnSpc>
                          <a:spcPts val="695"/>
                        </a:lnSpc>
                      </a:pPr>
                      <a:r>
                        <a:rPr sz="500" spc="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Genera</a:t>
                      </a:r>
                      <a:r>
                        <a:rPr sz="500" spc="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ts val="695"/>
                        </a:lnSpc>
                      </a:pP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Special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728">
                <a:tc>
                  <a:txBody>
                    <a:bodyPr/>
                    <a:lstStyle/>
                    <a:p>
                      <a:pPr marL="29845">
                        <a:lnSpc>
                          <a:spcPts val="880"/>
                        </a:lnSpc>
                        <a:spcBef>
                          <a:spcPts val="254"/>
                        </a:spcBef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6206</a:t>
                      </a:r>
                      <a:r>
                        <a:rPr sz="500" spc="-4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con.</a:t>
                      </a:r>
                      <a:r>
                        <a:rPr sz="500" spc="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2256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880"/>
                        </a:lnSpc>
                        <a:spcBef>
                          <a:spcPts val="254"/>
                        </a:spcBef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Women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500" spc="-2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500" spc="-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girls'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blouses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2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shirts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500" spc="-2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shirt-blouses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sz="500" spc="-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(con.)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2256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......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500" dirty="0">
                        <a:latin typeface="Arial"/>
                        <a:cs typeface="Arial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5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</a:pP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doz</a:t>
                      </a:r>
                      <a:r>
                        <a:rPr sz="500" spc="-17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500" spc="-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-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-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500" dirty="0">
                        <a:latin typeface="Arial"/>
                        <a:cs typeface="Arial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5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6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600" spc="-5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600" spc="-8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6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......</a:t>
                      </a:r>
                      <a:r>
                        <a:rPr sz="600" spc="-6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600" spc="-204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600" spc="-7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600" spc="-19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600" spc="-8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6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6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43180" marR="285115" indent="-36830">
                        <a:lnSpc>
                          <a:spcPct val="109400"/>
                        </a:lnSpc>
                        <a:spcBef>
                          <a:spcPts val="625"/>
                        </a:spcBef>
                      </a:pPr>
                      <a:r>
                        <a:rPr sz="500" spc="6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doz.  </a:t>
                      </a:r>
                      <a:r>
                        <a:rPr sz="500" spc="1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500" dirty="0">
                        <a:latin typeface="Arial"/>
                        <a:cs typeface="Arial"/>
                      </a:endParaRPr>
                    </a:p>
                    <a:p>
                      <a:pPr marL="43180" marR="289560">
                        <a:lnSpc>
                          <a:spcPct val="112100"/>
                        </a:lnSpc>
                        <a:spcBef>
                          <a:spcPts val="360"/>
                        </a:spcBef>
                      </a:pP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500" spc="-2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500" dirty="0">
                        <a:latin typeface="Arial"/>
                        <a:cs typeface="Arial"/>
                      </a:endParaRPr>
                    </a:p>
                    <a:p>
                      <a:pPr marL="1968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800" spc="-89" baseline="22222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spc="-6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sz="800" spc="-89" baseline="22222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spc="-6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sz="800" spc="-89" baseline="22222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spc="-6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sz="800" spc="-89" baseline="22222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700" spc="-6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sz="800" spc="-89" baseline="22222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700" spc="-6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········</a:t>
                      </a:r>
                      <a:endParaRPr sz="7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3180" marR="285115">
                        <a:lnSpc>
                          <a:spcPct val="109400"/>
                        </a:lnSpc>
                      </a:pP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doz. 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5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  <a:p>
                      <a:pPr marL="43180" marR="285115">
                        <a:lnSpc>
                          <a:spcPct val="106800"/>
                        </a:lnSpc>
                        <a:spcBef>
                          <a:spcPts val="585"/>
                        </a:spcBef>
                      </a:pP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doz. 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500" dirty="0">
                        <a:latin typeface="Arial"/>
                        <a:cs typeface="Arial"/>
                      </a:endParaRPr>
                    </a:p>
                    <a:p>
                      <a:pPr marL="43180" marR="285115">
                        <a:lnSpc>
                          <a:spcPct val="106800"/>
                        </a:lnSpc>
                        <a:spcBef>
                          <a:spcPts val="409"/>
                        </a:spcBef>
                      </a:pP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doz.  </a:t>
                      </a:r>
                      <a:r>
                        <a:rPr sz="500" spc="15" dirty="0" smtClean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500" dirty="0" smtClean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600" dirty="0" smtClean="0">
                        <a:latin typeface="Times New Roman"/>
                        <a:cs typeface="Times New Roman"/>
                      </a:endParaRPr>
                    </a:p>
                    <a:p>
                      <a:pPr marL="43180" marR="285115">
                        <a:lnSpc>
                          <a:spcPct val="109400"/>
                        </a:lnSpc>
                      </a:pPr>
                      <a:r>
                        <a:rPr sz="500" spc="-5" dirty="0" smtClean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doz.  </a:t>
                      </a:r>
                      <a:r>
                        <a:rPr sz="500" spc="15" dirty="0" smtClean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500" dirty="0" smtClean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600" dirty="0" smtClean="0">
                        <a:latin typeface="Times New Roman"/>
                        <a:cs typeface="Times New Roman"/>
                      </a:endParaRPr>
                    </a:p>
                    <a:p>
                      <a:pPr marL="40005" marR="285115" indent="3175">
                        <a:lnSpc>
                          <a:spcPct val="106800"/>
                        </a:lnSpc>
                        <a:spcBef>
                          <a:spcPts val="520"/>
                        </a:spcBef>
                      </a:pPr>
                      <a:r>
                        <a:rPr sz="500" spc="-5" dirty="0" smtClean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doz.  </a:t>
                      </a:r>
                      <a:r>
                        <a:rPr sz="500" spc="15" dirty="0" smtClean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500" dirty="0" smtClean="0">
                        <a:latin typeface="Arial"/>
                        <a:cs typeface="Arial"/>
                      </a:endParaRPr>
                    </a:p>
                    <a:p>
                      <a:pPr marL="43180" marR="287655">
                        <a:lnSpc>
                          <a:spcPct val="109400"/>
                        </a:lnSpc>
                        <a:spcBef>
                          <a:spcPts val="409"/>
                        </a:spcBef>
                      </a:pPr>
                      <a:r>
                        <a:rPr sz="500" spc="-5" dirty="0" smtClean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500" spc="-55" dirty="0" smtClean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500" dirty="0" smtClean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  </a:t>
                      </a:r>
                      <a:r>
                        <a:rPr sz="500" spc="30" dirty="0" smtClean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kg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85835">
                <a:tc>
                  <a:txBody>
                    <a:bodyPr/>
                    <a:lstStyle/>
                    <a:p>
                      <a:pPr marL="32384">
                        <a:lnSpc>
                          <a:spcPts val="869"/>
                        </a:lnSpc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6206.40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ts val="869"/>
                        </a:lnSpc>
                      </a:pP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man-made</a:t>
                      </a:r>
                      <a:r>
                        <a:rPr sz="500" spc="-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fibers: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8047">
                <a:tc>
                  <a:txBody>
                    <a:bodyPr/>
                    <a:lstStyle/>
                    <a:p>
                      <a:pPr marL="32384">
                        <a:lnSpc>
                          <a:spcPts val="890"/>
                        </a:lnSpc>
                      </a:pP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6206.40.10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ts val="880"/>
                        </a:lnSpc>
                        <a:spcBef>
                          <a:spcPts val="15"/>
                        </a:spcBef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00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90"/>
                        </a:lnSpc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Cert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ifi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ed</a:t>
                      </a:r>
                      <a:r>
                        <a:rPr sz="500" spc="-3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hand-loomed</a:t>
                      </a:r>
                      <a:r>
                        <a:rPr sz="500" spc="-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500" spc="-4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fo</a:t>
                      </a:r>
                      <a:r>
                        <a:rPr sz="500" spc="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klore</a:t>
                      </a:r>
                      <a:r>
                        <a:rPr sz="500" spc="-1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products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500" spc="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641</a:t>
                      </a:r>
                      <a:r>
                        <a:rPr sz="500" spc="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500" spc="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880"/>
                        </a:lnSpc>
                        <a:spcBef>
                          <a:spcPts val="15"/>
                        </a:spcBef>
                      </a:pPr>
                      <a:r>
                        <a:rPr sz="500" spc="2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11.3%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880"/>
                        </a:lnSpc>
                        <a:spcBef>
                          <a:spcPts val="15"/>
                        </a:spcBef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Free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AU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2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BH</a:t>
                      </a:r>
                      <a:r>
                        <a:rPr sz="500" spc="-14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880"/>
                        </a:lnSpc>
                        <a:spcBef>
                          <a:spcPts val="15"/>
                        </a:spcBef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76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6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0955" algn="r">
                        <a:lnSpc>
                          <a:spcPts val="880"/>
                        </a:lnSpc>
                      </a:pP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CL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E, 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sz="500" spc="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3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3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JO</a:t>
                      </a:r>
                      <a:r>
                        <a:rPr sz="500" spc="3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5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869"/>
                        </a:lnSpc>
                      </a:pP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KR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500" spc="-13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MX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500" spc="-1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030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890"/>
                        </a:lnSpc>
                      </a:pP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500" spc="-12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SG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048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ts val="894"/>
                        </a:lnSpc>
                        <a:spcBef>
                          <a:spcPts val="195"/>
                        </a:spcBef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725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6721">
                <a:tc>
                  <a:txBody>
                    <a:bodyPr/>
                    <a:lstStyle/>
                    <a:p>
                      <a:pPr marL="32384">
                        <a:lnSpc>
                          <a:spcPts val="869"/>
                        </a:lnSpc>
                        <a:spcBef>
                          <a:spcPts val="15"/>
                        </a:spcBef>
                      </a:pP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6206.40</a:t>
                      </a:r>
                      <a:r>
                        <a:rPr sz="500" spc="1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ts val="869"/>
                        </a:lnSpc>
                        <a:spcBef>
                          <a:spcPts val="15"/>
                        </a:spcBef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00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69"/>
                        </a:lnSpc>
                        <a:spcBef>
                          <a:spcPts val="15"/>
                        </a:spcBef>
                      </a:pP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Containing</a:t>
                      </a:r>
                      <a:r>
                        <a:rPr sz="500" spc="-3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percent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500" spc="-5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sz="500" spc="-3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500" spc="-2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weight 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500" spc="-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silk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8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90"/>
                        </a:lnSpc>
                      </a:pP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500" spc="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lk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waste </a:t>
                      </a:r>
                      <a:r>
                        <a:rPr sz="500" spc="-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500" spc="-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641</a:t>
                      </a:r>
                      <a:r>
                        <a:rPr sz="500" spc="-7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.......</a:t>
                      </a:r>
                      <a:r>
                        <a:rPr sz="500" spc="-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.......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......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880"/>
                        </a:lnSpc>
                        <a:spcBef>
                          <a:spcPts val="15"/>
                        </a:spcBef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4%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880"/>
                        </a:lnSpc>
                        <a:spcBef>
                          <a:spcPts val="15"/>
                        </a:spcBef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Free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AU</a:t>
                      </a:r>
                      <a:r>
                        <a:rPr sz="500" spc="-14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BH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860"/>
                        </a:lnSpc>
                        <a:spcBef>
                          <a:spcPts val="35"/>
                        </a:spcBef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90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309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0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815"/>
                        </a:lnSpc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CL</a:t>
                      </a:r>
                      <a:r>
                        <a:rPr sz="500" spc="25" dirty="0">
                          <a:solidFill>
                            <a:srgbClr val="ACACAC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3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500" spc="3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4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3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JO,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92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940"/>
                        </a:lnSpc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KR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600" b="1" spc="-5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600" b="1" spc="-5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600" b="1" spc="-2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MX</a:t>
                      </a:r>
                      <a:r>
                        <a:rPr sz="600" b="1" spc="-2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-4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500" spc="-13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030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890"/>
                        </a:lnSpc>
                      </a:pPr>
                      <a:r>
                        <a:rPr sz="500" spc="-3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500" spc="-13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4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500" spc="-9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SG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04861">
                <a:tc>
                  <a:txBody>
                    <a:bodyPr/>
                    <a:lstStyle/>
                    <a:p>
                      <a:pPr marL="32384">
                        <a:lnSpc>
                          <a:spcPts val="894"/>
                        </a:lnSpc>
                        <a:spcBef>
                          <a:spcPts val="195"/>
                        </a:spcBef>
                      </a:pP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6206.40.25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725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8575" algn="r">
                        <a:lnSpc>
                          <a:spcPts val="869"/>
                        </a:lnSpc>
                        <a:spcBef>
                          <a:spcPts val="215"/>
                        </a:spcBef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Containing </a:t>
                      </a:r>
                      <a:r>
                        <a:rPr sz="500" spc="3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36 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percent or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more by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we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ght</a:t>
                      </a:r>
                      <a:r>
                        <a:rPr sz="500" spc="-14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wool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9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80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90"/>
                        </a:lnSpc>
                      </a:pP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or fine animal</a:t>
                      </a:r>
                      <a:r>
                        <a:rPr sz="500" spc="3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ha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................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.......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.........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.......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......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880"/>
                        </a:lnSpc>
                        <a:spcBef>
                          <a:spcPts val="15"/>
                        </a:spcBef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56</a:t>
                      </a:r>
                      <a:r>
                        <a:rPr sz="500" spc="2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3¢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kg</a:t>
                      </a:r>
                      <a:r>
                        <a:rPr sz="500" spc="-3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3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+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ts val="880"/>
                        </a:lnSpc>
                        <a:spcBef>
                          <a:spcPts val="15"/>
                        </a:spcBef>
                      </a:pP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Free 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AU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BH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4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500" spc="2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880"/>
                        </a:lnSpc>
                        <a:spcBef>
                          <a:spcPts val="15"/>
                        </a:spcBef>
                      </a:pPr>
                      <a:r>
                        <a:rPr sz="500" spc="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82.7¢ 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kg</a:t>
                      </a:r>
                      <a:r>
                        <a:rPr sz="500" spc="-14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+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6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ts val="880"/>
                        </a:lnSpc>
                      </a:pP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sz="500" spc="-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ts val="880"/>
                        </a:lnSpc>
                      </a:pP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CL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3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500" spc="3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14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4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JO</a:t>
                      </a:r>
                      <a:r>
                        <a:rPr sz="500" spc="4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ts val="880"/>
                        </a:lnSpc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58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6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880"/>
                        </a:lnSpc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KR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MX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9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3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OM</a:t>
                      </a:r>
                      <a:r>
                        <a:rPr sz="500" spc="3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5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869"/>
                        </a:lnSpc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6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SG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464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3495" algn="ctr">
                        <a:lnSpc>
                          <a:spcPts val="890"/>
                        </a:lnSpc>
                      </a:pPr>
                      <a:r>
                        <a:rPr sz="500" spc="3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90"/>
                        </a:lnSpc>
                      </a:pP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Women's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440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).........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.....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500" spc="-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........................</a:t>
                      </a:r>
                      <a:r>
                        <a:rPr sz="500" spc="-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6061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rls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sz="500" spc="5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(440)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.........</a:t>
                      </a:r>
                      <a:r>
                        <a:rPr sz="500" spc="-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........</a:t>
                      </a:r>
                      <a:r>
                        <a:rPr sz="500" spc="-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......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.....</a:t>
                      </a:r>
                      <a:r>
                        <a:rPr sz="500" spc="-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.....</a:t>
                      </a:r>
                      <a:r>
                        <a:rPr sz="500" spc="-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60616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20783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6206.40.30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4468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Other.</a:t>
                      </a:r>
                      <a:r>
                        <a:rPr sz="500" spc="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.....</a:t>
                      </a:r>
                      <a:r>
                        <a:rPr sz="500" spc="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.......</a:t>
                      </a:r>
                      <a:r>
                        <a:rPr sz="500" spc="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1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.................................................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4468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700" spc="-14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sz="800" spc="-209" baseline="22222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700" spc="-14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··</a:t>
                      </a:r>
                      <a:r>
                        <a:rPr sz="800" spc="-209" baseline="22222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700" spc="-14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sz="800" spc="-209" baseline="22222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800" spc="-209" baseline="22222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700" spc="-14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··</a:t>
                      </a:r>
                      <a:r>
                        <a:rPr sz="800" spc="-209" baseline="22222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800" baseline="22222" dirty="0">
                        <a:latin typeface="Arial"/>
                        <a:cs typeface="Arial"/>
                      </a:endParaRPr>
                    </a:p>
                  </a:txBody>
                  <a:tcPr marL="0" marR="0" marT="5486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330" marR="71755" indent="-61594">
                        <a:lnSpc>
                          <a:spcPct val="109400"/>
                        </a:lnSpc>
                        <a:spcBef>
                          <a:spcPts val="445"/>
                        </a:spcBef>
                      </a:pP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Free 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AU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BH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9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CL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3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500" spc="3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IL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3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JO,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3937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90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%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4911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6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0480" algn="r">
                        <a:lnSpc>
                          <a:spcPts val="880"/>
                        </a:lnSpc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KR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3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500" spc="3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MX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14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3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OM 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6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880"/>
                        </a:lnSpc>
                      </a:pPr>
                      <a:r>
                        <a:rPr sz="500" spc="-2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500" spc="-15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500" spc="-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500" spc="-1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sz="500" spc="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SG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5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69"/>
                        </a:lnSpc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th</a:t>
                      </a:r>
                      <a:r>
                        <a:rPr sz="500" spc="-8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two</a:t>
                      </a:r>
                      <a:r>
                        <a:rPr sz="500" spc="-6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500" spc="-5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sz="500" spc="-5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500" spc="1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lors</a:t>
                      </a:r>
                      <a:r>
                        <a:rPr sz="500" spc="-8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500" spc="-6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500" spc="-3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warp</a:t>
                      </a:r>
                      <a:r>
                        <a:rPr sz="500" spc="-4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500" spc="-5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5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41045">
                        <a:lnSpc>
                          <a:spcPts val="875"/>
                        </a:lnSpc>
                      </a:pPr>
                      <a:r>
                        <a:rPr sz="500" spc="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filling: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495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7305" algn="ctr">
                        <a:lnSpc>
                          <a:spcPct val="100000"/>
                        </a:lnSpc>
                      </a:pPr>
                      <a:r>
                        <a:rPr sz="500" spc="2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905" algn="r">
                        <a:lnSpc>
                          <a:spcPct val="100000"/>
                        </a:lnSpc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Women's 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641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)...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-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-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......................</a:t>
                      </a:r>
                      <a:r>
                        <a:rPr sz="500" spc="1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1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......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486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6940">
                        <a:lnSpc>
                          <a:spcPts val="869"/>
                        </a:lnSpc>
                        <a:spcBef>
                          <a:spcPts val="710"/>
                        </a:spcBef>
                      </a:pP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500" spc="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500" spc="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500" spc="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':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62828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867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ts val="885"/>
                        </a:lnSpc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89660">
                        <a:lnSpc>
                          <a:spcPts val="869"/>
                        </a:lnSpc>
                        <a:spcBef>
                          <a:spcPts val="15"/>
                        </a:spcBef>
                      </a:pPr>
                      <a:r>
                        <a:rPr sz="500" spc="1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Imported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parts </a:t>
                      </a:r>
                      <a:r>
                        <a:rPr sz="500" spc="-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play-</a:t>
                      </a:r>
                      <a:r>
                        <a:rPr sz="500" spc="-7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suits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1327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455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8255" algn="r">
                        <a:lnSpc>
                          <a:spcPts val="890"/>
                        </a:lnSpc>
                      </a:pPr>
                      <a:r>
                        <a:rPr sz="500" spc="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237</a:t>
                      </a:r>
                      <a:r>
                        <a:rPr sz="500" spc="-13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2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500" spc="-2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................ </a:t>
                      </a:r>
                      <a:r>
                        <a:rPr sz="500" spc="-1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500" spc="-1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500" spc="-1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</a:t>
                      </a:r>
                      <a:r>
                        <a:rPr sz="500" spc="-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</a:t>
                      </a:r>
                      <a:r>
                        <a:rPr sz="500" spc="-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</a:t>
                      </a:r>
                      <a:r>
                        <a:rPr sz="500" spc="-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500" spc="-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</a:t>
                      </a:r>
                      <a:r>
                        <a:rPr sz="500" spc="-1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500" spc="-1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....</a:t>
                      </a:r>
                      <a:r>
                        <a:rPr sz="500" spc="-1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1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......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5973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sz="500" spc="14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641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50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.............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6194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305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40410">
                        <a:lnSpc>
                          <a:spcPts val="880"/>
                        </a:lnSpc>
                        <a:spcBef>
                          <a:spcPts val="495"/>
                        </a:spcBef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4380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508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30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221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Women</a:t>
                      </a:r>
                      <a:r>
                        <a:rPr sz="500" spc="2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'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500" spc="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641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....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.......</a:t>
                      </a:r>
                      <a:r>
                        <a:rPr sz="500" spc="-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.....</a:t>
                      </a:r>
                      <a:r>
                        <a:rPr sz="500" spc="-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spc="-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500" spc="-5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47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3765">
                        <a:lnSpc>
                          <a:spcPts val="869"/>
                        </a:lnSpc>
                        <a:spcBef>
                          <a:spcPts val="700"/>
                        </a:spcBef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Girls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':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6194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47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890"/>
                        </a:lnSpc>
                      </a:pP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890"/>
                        </a:lnSpc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Imported </a:t>
                      </a: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as </a:t>
                      </a:r>
                      <a:r>
                        <a:rPr sz="500" spc="1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parts</a:t>
                      </a:r>
                      <a:r>
                        <a:rPr sz="500" spc="-14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playsuits 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237</a:t>
                      </a:r>
                      <a:r>
                        <a:rPr sz="500" spc="1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500" spc="1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1139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500" spc="2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50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6194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500" spc="1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sz="500" spc="165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641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50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...........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.......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8E909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7B7C7E"/>
                          </a:solidFill>
                          <a:latin typeface="Arial"/>
                          <a:cs typeface="Arial"/>
                        </a:rPr>
                        <a:t>...........</a:t>
                      </a:r>
                      <a:r>
                        <a:rPr sz="500" dirty="0">
                          <a:solidFill>
                            <a:srgbClr val="4F5252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500" dirty="0">
                          <a:solidFill>
                            <a:srgbClr val="676B6B"/>
                          </a:solidFill>
                          <a:latin typeface="Arial"/>
                          <a:cs typeface="Arial"/>
                        </a:rPr>
                        <a:t>....</a:t>
                      </a:r>
                      <a:endParaRPr sz="500" dirty="0">
                        <a:latin typeface="Arial"/>
                        <a:cs typeface="Arial"/>
                      </a:endParaRPr>
                    </a:p>
                  </a:txBody>
                  <a:tcPr marL="0" marR="0" marT="6194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04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Extrinsic Aids (</a:t>
            </a:r>
            <a:r>
              <a:rPr lang="en-US" dirty="0"/>
              <a:t>U.S.)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298502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U.S. HS product search</a:t>
            </a:r>
          </a:p>
          <a:p>
            <a:pPr lvl="1"/>
            <a:r>
              <a:rPr lang="en-US" dirty="0">
                <a:hlinkClick r:id="rId2"/>
              </a:rPr>
              <a:t>https://hts.usitc.gov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U.S. </a:t>
            </a:r>
            <a:r>
              <a:rPr lang="en-US" dirty="0"/>
              <a:t>c</a:t>
            </a:r>
            <a:r>
              <a:rPr lang="en-US" dirty="0" smtClean="0"/>
              <a:t>urrent HTS (downloadable by Chapter)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hts.usitc.gov/current</a:t>
            </a:r>
            <a:endParaRPr lang="en-US" dirty="0" smtClean="0"/>
          </a:p>
          <a:p>
            <a:r>
              <a:rPr lang="en-US" dirty="0" smtClean="0"/>
              <a:t>Online </a:t>
            </a:r>
            <a:r>
              <a:rPr lang="en-US" dirty="0"/>
              <a:t>searchable U.S. Customs Rulings (CROSS)</a:t>
            </a:r>
          </a:p>
          <a:p>
            <a:pPr lvl="1"/>
            <a:r>
              <a:rPr lang="en-US" dirty="0">
                <a:hlinkClick r:id="rId4"/>
              </a:rPr>
              <a:t>https://rulings.cbp.gov/</a:t>
            </a:r>
            <a:endParaRPr lang="en-US" dirty="0"/>
          </a:p>
          <a:p>
            <a:r>
              <a:rPr lang="en-US" dirty="0"/>
              <a:t>Online learning tools</a:t>
            </a:r>
          </a:p>
          <a:p>
            <a:pPr lvl="1"/>
            <a:r>
              <a:rPr lang="en-US" dirty="0">
                <a:hlinkClick r:id="rId5"/>
              </a:rPr>
              <a:t>www.usitc.gov/elearning/hts/menu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www.ecustoms.com/compliance_solutions/tariff_classification_and_rulings_software.html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57C67-940B-47CC-9F18-23B3B42BCD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</TotalTime>
  <Words>1490</Words>
  <Application>Microsoft Office PowerPoint</Application>
  <PresentationFormat>Widescreen</PresentationFormat>
  <Paragraphs>355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Calibri</vt:lpstr>
      <vt:lpstr>Garamond</vt:lpstr>
      <vt:lpstr>Gill Sans MT</vt:lpstr>
      <vt:lpstr>Script</vt:lpstr>
      <vt:lpstr>Times New Roman</vt:lpstr>
      <vt:lpstr>Trebuchet MS</vt:lpstr>
      <vt:lpstr>Wingdings 3</vt:lpstr>
      <vt:lpstr>Facet</vt:lpstr>
      <vt:lpstr>Basics of U.S. Customs Law Exporting to the  U.S. Using AGOA Textiles and Wearing Apparel </vt:lpstr>
      <vt:lpstr>Determinations Required for Entry</vt:lpstr>
      <vt:lpstr>Required entry documents </vt:lpstr>
      <vt:lpstr>Invoice requirements</vt:lpstr>
      <vt:lpstr>Classification </vt:lpstr>
      <vt:lpstr>Harmonized Commodity Description and Coding System – (Harmonized System or HS)</vt:lpstr>
      <vt:lpstr>Scope of HTS</vt:lpstr>
      <vt:lpstr>PowerPoint Presentation</vt:lpstr>
      <vt:lpstr>Extrinsic Aids (U.S.)</vt:lpstr>
      <vt:lpstr>Customs Valuation </vt:lpstr>
      <vt:lpstr>Additional Methods of Valuation</vt:lpstr>
      <vt:lpstr>Country of Origin</vt:lpstr>
      <vt:lpstr>Non-Preferential Rules of Origin</vt:lpstr>
      <vt:lpstr>Country of Origin Marking</vt:lpstr>
      <vt:lpstr>Rules of Origin for Preference Programs</vt:lpstr>
      <vt:lpstr>AGOA Basics</vt:lpstr>
      <vt:lpstr>Required for Qualification under AGOA </vt:lpstr>
      <vt:lpstr>Eligible Products</vt:lpstr>
      <vt:lpstr>Direct Importation</vt:lpstr>
      <vt:lpstr>AGOA Origin Rules</vt:lpstr>
      <vt:lpstr>Special Rules for Textiles and Apparel</vt:lpstr>
      <vt:lpstr>Frequently Used Textile Categories</vt:lpstr>
      <vt:lpstr>Textile Document Requirements</vt:lpstr>
      <vt:lpstr>AGOA Certificate of Origin</vt:lpstr>
      <vt:lpstr>Visa Stamp Appearance</vt:lpstr>
      <vt:lpstr>Visa Stamp Details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U.S. Customs Law and Exporting to the U.S. Using AGOA</dc:title>
  <dc:creator>Jan</dc:creator>
  <cp:lastModifiedBy>Janet Forest</cp:lastModifiedBy>
  <cp:revision>17</cp:revision>
  <cp:lastPrinted>2018-01-18T19:48:44Z</cp:lastPrinted>
  <dcterms:created xsi:type="dcterms:W3CDTF">2018-01-10T19:35:06Z</dcterms:created>
  <dcterms:modified xsi:type="dcterms:W3CDTF">2019-03-22T13:57:36Z</dcterms:modified>
</cp:coreProperties>
</file>