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31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99" r:id="rId17"/>
    <p:sldId id="300" r:id="rId18"/>
    <p:sldId id="301" r:id="rId19"/>
    <p:sldId id="302" r:id="rId20"/>
    <p:sldId id="304" r:id="rId21"/>
    <p:sldId id="306" r:id="rId22"/>
    <p:sldId id="307" r:id="rId23"/>
    <p:sldId id="308" r:id="rId24"/>
    <p:sldId id="283" r:id="rId25"/>
    <p:sldId id="284" r:id="rId26"/>
    <p:sldId id="285" r:id="rId27"/>
    <p:sldId id="286" r:id="rId28"/>
    <p:sldId id="287" r:id="rId29"/>
    <p:sldId id="296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4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D1A387-5A06-4C91-8F94-9C84DBE09C4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797630-A375-4DDD-82DB-E246AE2D9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7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7630-A375-4DDD-82DB-E246AE2D98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4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EF3B-C020-4120-8F23-029974581E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0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B0D8-6153-4809-B455-EABA842B26A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395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01242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1531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8877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711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135-95F9-4DAA-821C-006B2AF3F6F7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81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C1F1-1591-4BAA-98DE-43543F1C52F1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87E2-5741-4525-A838-E374DDE60C50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2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208-470D-46B6-A488-6B1DB71D6AF6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7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C3EF-982A-4443-952C-56991DD78D44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FE9B-F5C4-4CD9-B41D-6F325FC5CDFC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4C56-F75C-46BA-9AA3-9B61BE5E10C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1BA-F369-4951-BEB2-BF1AA0745551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8E31-FB1C-4BD3-AF80-F4E87AB61B78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5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3897-4944-4762-9D91-158AC802E0CB}" type="datetime1">
              <a:rPr lang="en-US" smtClean="0"/>
              <a:t>3/22/2019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@jforest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gap.org/uk" TargetMode="External"/><Relationship Id="rId2" Type="http://schemas.openxmlformats.org/officeDocument/2006/relationships/hyperlink" Target="http://www.wto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ts.usitc.gov/current" TargetMode="External"/><Relationship Id="rId2" Type="http://schemas.openxmlformats.org/officeDocument/2006/relationships/hyperlink" Target="https://hts.usitc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ustoms.com/compliance_solutions/tariff_classification_and_rulings_software.html" TargetMode="External"/><Relationship Id="rId5" Type="http://schemas.openxmlformats.org/officeDocument/2006/relationships/hyperlink" Target="http://www.usitc.gov/elearning/hts/menu" TargetMode="External"/><Relationship Id="rId4" Type="http://schemas.openxmlformats.org/officeDocument/2006/relationships/hyperlink" Target="https://rulings.cbp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Basics of U.S. Customs Law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Exporting to the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U.S. Using AGOA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4000" dirty="0">
                <a:solidFill>
                  <a:srgbClr val="002060"/>
                </a:solidFill>
              </a:rPr>
              <a:t/>
            </a:r>
            <a:br>
              <a:rPr lang="en-US" sz="4000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5" cy="16315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Jan Forest</a:t>
            </a:r>
            <a:br>
              <a:rPr lang="en-US" dirty="0"/>
            </a:br>
            <a:r>
              <a:rPr lang="en-US" dirty="0" smtClean="0"/>
              <a:t>Customs </a:t>
            </a:r>
            <a:r>
              <a:rPr lang="en-US" dirty="0"/>
              <a:t>Attorney/Consultant</a:t>
            </a:r>
            <a:br>
              <a:rPr lang="en-US" dirty="0"/>
            </a:br>
            <a:r>
              <a:rPr lang="en-US" dirty="0" smtClean="0"/>
              <a:t>Washington</a:t>
            </a:r>
            <a:r>
              <a:rPr lang="en-US" dirty="0"/>
              <a:t>, DC</a:t>
            </a:r>
            <a:br>
              <a:rPr lang="en-US" dirty="0"/>
            </a:br>
            <a:r>
              <a:rPr lang="en-US" dirty="0" smtClean="0"/>
              <a:t>Tel: </a:t>
            </a:r>
            <a:r>
              <a:rPr lang="en-US" dirty="0"/>
              <a:t>(202) 841-1060</a:t>
            </a:r>
            <a:br>
              <a:rPr lang="en-US" dirty="0"/>
            </a:br>
            <a:r>
              <a:rPr lang="en-US" dirty="0" smtClean="0">
                <a:hlinkClick r:id="rId3"/>
              </a:rPr>
              <a:t>jan@jforestconsulting.com</a:t>
            </a:r>
            <a:endParaRPr lang="en-US" dirty="0" smtClean="0"/>
          </a:p>
          <a:p>
            <a:r>
              <a:rPr lang="en-US" dirty="0" smtClean="0"/>
              <a:t>January 24, 2018 </a:t>
            </a:r>
          </a:p>
          <a:p>
            <a:endParaRPr lang="en-US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Customs Valuation</a:t>
            </a:r>
            <a:r>
              <a:rPr lang="en-US" altLang="en-US" sz="2100" dirty="0"/>
              <a:t/>
            </a:r>
            <a:br>
              <a:rPr lang="en-US" altLang="en-US" sz="2100" dirty="0"/>
            </a:br>
            <a:endParaRPr lang="en-US" altLang="en-US" sz="2100" dirty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3095625" y="2286000"/>
            <a:ext cx="6000750" cy="3581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Preferred method is transaction value (TV)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Transaction value is price paid or payable; invoice price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Related parties may not be able to use transaction value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10</a:t>
            </a:r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33341" y="592852"/>
            <a:ext cx="7448759" cy="7787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Additional Methods of Valuation</a:t>
            </a:r>
            <a:endParaRPr lang="en-US" alt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1733341" y="2100105"/>
            <a:ext cx="7334459" cy="3767295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Where TV is not acceptable (e.g., related parties) another method must be used -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Transaction Value of Identical or Similar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Deductive Value (U.S. resale price less certain costs)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Computed Value (cost of materials, processing, general expenses and profit)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Fallback (other reasonable method)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03178-1FC9-445B-8F75-9A40556ABC50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514350"/>
            <a:ext cx="6172200" cy="1200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Country of Origin</a:t>
            </a:r>
            <a:endParaRPr lang="en-US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552470" y="1914210"/>
            <a:ext cx="7515330" cy="3857939"/>
          </a:xfrm>
        </p:spPr>
        <p:txBody>
          <a:bodyPr>
            <a:normAutofit/>
          </a:bodyPr>
          <a:lstStyle/>
          <a:p>
            <a:r>
              <a:rPr lang="en-US" sz="2400" dirty="0"/>
              <a:t>Non-preferential rules of origin</a:t>
            </a:r>
          </a:p>
          <a:p>
            <a:pPr lvl="1"/>
            <a:r>
              <a:rPr lang="en-US" dirty="0"/>
              <a:t>MFN duty treatment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Country of origin </a:t>
            </a:r>
            <a:r>
              <a:rPr lang="en-US" dirty="0" smtClean="0"/>
              <a:t>marking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r>
              <a:rPr lang="en-US" sz="2400" dirty="0" smtClean="0"/>
              <a:t>Preferential </a:t>
            </a:r>
            <a:r>
              <a:rPr lang="en-US" sz="2400" dirty="0"/>
              <a:t>rules of </a:t>
            </a:r>
            <a:r>
              <a:rPr lang="en-US" sz="2400" dirty="0" smtClean="0"/>
              <a:t>origin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GSP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AGOA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4E6E7A-1B60-485F-A4E6-1395113A7D4C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Non-Preferential Rules of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country of manufacture, production, or growth of the article</a:t>
            </a:r>
          </a:p>
          <a:p>
            <a:endParaRPr lang="en-US" sz="2400" dirty="0"/>
          </a:p>
          <a:p>
            <a:r>
              <a:rPr lang="en-US" sz="2400" dirty="0"/>
              <a:t>The country of origin of an article may be changed in a secondary country if a substantial transformation occurs </a:t>
            </a:r>
          </a:p>
          <a:p>
            <a:pPr lvl="2"/>
            <a:r>
              <a:rPr lang="en-US" sz="2000" dirty="0"/>
              <a:t>A new article with a different name, character, and use is created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of Origin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article of foreign origin </a:t>
            </a:r>
            <a:r>
              <a:rPr lang="en-US" dirty="0" smtClean="0"/>
              <a:t>must </a:t>
            </a:r>
            <a:r>
              <a:rPr lang="en-US" dirty="0"/>
              <a:t>be legibly marked with the English name of the country of origin </a:t>
            </a:r>
            <a:r>
              <a:rPr lang="en-US" dirty="0" smtClean="0"/>
              <a:t>prior to shipment unless </a:t>
            </a:r>
            <a:r>
              <a:rPr lang="en-US" dirty="0"/>
              <a:t>an exception from marking is </a:t>
            </a:r>
            <a:r>
              <a:rPr lang="en-US" dirty="0" smtClean="0"/>
              <a:t>provided</a:t>
            </a:r>
          </a:p>
          <a:p>
            <a:endParaRPr lang="en-US" dirty="0" smtClean="0"/>
          </a:p>
          <a:p>
            <a:r>
              <a:rPr lang="en-US" dirty="0" smtClean="0"/>
              <a:t>Purpose is to inform </a:t>
            </a:r>
            <a:r>
              <a:rPr lang="en-US" dirty="0"/>
              <a:t>the ultimate purchaser in the United States of the country in which the imported article was </a:t>
            </a:r>
            <a:r>
              <a:rPr lang="en-US" dirty="0" smtClean="0"/>
              <a:t>made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Definition of ultimate purchaser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last person in the United States who will receive the article in the form in which it was </a:t>
            </a:r>
            <a:r>
              <a:rPr lang="en-US" dirty="0" smtClean="0"/>
              <a:t>imported (generally purchaser at retail)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manufacturer or processor in the United States i</a:t>
            </a:r>
            <a:r>
              <a:rPr lang="en-US" dirty="0" smtClean="0"/>
              <a:t>f </a:t>
            </a:r>
            <a:r>
              <a:rPr lang="en-US" dirty="0"/>
              <a:t>the </a:t>
            </a:r>
            <a:r>
              <a:rPr lang="en-US" dirty="0" smtClean="0"/>
              <a:t>imported article </a:t>
            </a:r>
            <a:r>
              <a:rPr lang="en-US" dirty="0"/>
              <a:t>will be </a:t>
            </a:r>
            <a:r>
              <a:rPr lang="en-US" dirty="0" smtClean="0"/>
              <a:t>substantially transformed through manufacturing process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of Origin for Preference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0347"/>
            <a:ext cx="8596668" cy="38910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Most based on combination of non-preference rule (country of manufacture, production, or growth or country where substantially transformed) and minimum value content</a:t>
            </a:r>
          </a:p>
          <a:p>
            <a:pPr lvl="1"/>
            <a:r>
              <a:rPr lang="en-US" sz="2000" dirty="0" smtClean="0"/>
              <a:t>GSP</a:t>
            </a:r>
          </a:p>
          <a:p>
            <a:pPr lvl="1"/>
            <a:r>
              <a:rPr lang="en-US" sz="2000" dirty="0" smtClean="0"/>
              <a:t>AGOA</a:t>
            </a:r>
            <a:endParaRPr lang="en-US" sz="20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040" y="2095275"/>
            <a:ext cx="8596668" cy="3880773"/>
          </a:xfrm>
        </p:spPr>
        <p:txBody>
          <a:bodyPr/>
          <a:lstStyle/>
          <a:p>
            <a:r>
              <a:rPr lang="en-US" dirty="0" smtClean="0"/>
              <a:t>Prohibited goods</a:t>
            </a:r>
          </a:p>
          <a:p>
            <a:pPr lvl="1"/>
            <a:r>
              <a:rPr lang="en-US" dirty="0"/>
              <a:t>Dangerous toys</a:t>
            </a:r>
          </a:p>
          <a:p>
            <a:pPr lvl="1"/>
            <a:r>
              <a:rPr lang="en-US" dirty="0"/>
              <a:t>Dangerous </a:t>
            </a:r>
            <a:r>
              <a:rPr lang="en-US" dirty="0" smtClean="0"/>
              <a:t>cars</a:t>
            </a:r>
            <a:endParaRPr lang="en-US" dirty="0"/>
          </a:p>
          <a:p>
            <a:pPr lvl="1"/>
            <a:r>
              <a:rPr lang="en-US" dirty="0"/>
              <a:t>Illegal </a:t>
            </a:r>
            <a:r>
              <a:rPr lang="en-US" dirty="0" smtClean="0"/>
              <a:t>substances</a:t>
            </a:r>
          </a:p>
          <a:p>
            <a:r>
              <a:rPr lang="en-US" dirty="0"/>
              <a:t>Restricted goods – require license or </a:t>
            </a:r>
            <a:r>
              <a:rPr lang="en-US" dirty="0" smtClean="0"/>
              <a:t>permit</a:t>
            </a:r>
          </a:p>
          <a:p>
            <a:pPr lvl="1"/>
            <a:r>
              <a:rPr lang="en-US" dirty="0" smtClean="0"/>
              <a:t>Food products (FDA and USDA) </a:t>
            </a:r>
          </a:p>
          <a:p>
            <a:pPr lvl="1"/>
            <a:r>
              <a:rPr lang="en-US" dirty="0" smtClean="0"/>
              <a:t>Toys, flammable fabrics (CPSC)</a:t>
            </a:r>
          </a:p>
          <a:p>
            <a:pPr lvl="1"/>
            <a:r>
              <a:rPr lang="en-US" dirty="0" smtClean="0"/>
              <a:t>Pesticides (EPA)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11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03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FDA</a:t>
            </a:r>
            <a:br>
              <a:rPr lang="en-US" dirty="0" smtClean="0"/>
            </a:br>
            <a:r>
              <a:rPr lang="en-US" sz="2200" dirty="0" smtClean="0"/>
              <a:t>www.fda.gov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52400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Food</a:t>
            </a:r>
            <a:r>
              <a:rPr lang="en-US" dirty="0"/>
              <a:t>, Drug and Cosmetic Act (FD&amp;C Act)</a:t>
            </a:r>
          </a:p>
          <a:p>
            <a:pPr lvl="1"/>
            <a:r>
              <a:rPr lang="en-US" dirty="0"/>
              <a:t>Regulated products include –</a:t>
            </a:r>
          </a:p>
          <a:p>
            <a:pPr lvl="2"/>
            <a:r>
              <a:rPr lang="en-US" dirty="0"/>
              <a:t>Food</a:t>
            </a:r>
          </a:p>
          <a:p>
            <a:pPr lvl="2"/>
            <a:r>
              <a:rPr lang="en-US" dirty="0"/>
              <a:t>Drugs</a:t>
            </a:r>
          </a:p>
          <a:p>
            <a:pPr lvl="2"/>
            <a:r>
              <a:rPr lang="en-US" dirty="0"/>
              <a:t>Medical devices</a:t>
            </a:r>
          </a:p>
          <a:p>
            <a:pPr lvl="2"/>
            <a:r>
              <a:rPr lang="en-US" dirty="0"/>
              <a:t>Animal feed</a:t>
            </a:r>
          </a:p>
          <a:p>
            <a:pPr lvl="2"/>
            <a:r>
              <a:rPr lang="en-US" dirty="0"/>
              <a:t>Tobacco</a:t>
            </a:r>
          </a:p>
          <a:p>
            <a:pPr lvl="2"/>
            <a:r>
              <a:rPr lang="en-US" dirty="0"/>
              <a:t>Cosmetics</a:t>
            </a:r>
          </a:p>
          <a:p>
            <a:pPr lvl="1"/>
            <a:r>
              <a:rPr lang="en-US" dirty="0" smtClean="0"/>
              <a:t>FDA review of all imported shipments of regulated products</a:t>
            </a:r>
          </a:p>
          <a:p>
            <a:pPr lvl="1"/>
            <a:r>
              <a:rPr lang="en-US" dirty="0" smtClean="0"/>
              <a:t>Imports must meet same standards as domestic</a:t>
            </a:r>
          </a:p>
          <a:p>
            <a:pPr lvl="1"/>
            <a:r>
              <a:rPr lang="en-US" dirty="0" smtClean="0"/>
              <a:t>FDA may refuse entry to any product in violation of FD&amp;C Act</a:t>
            </a:r>
          </a:p>
          <a:p>
            <a:pPr lvl="1"/>
            <a:r>
              <a:rPr lang="en-US" dirty="0" smtClean="0"/>
              <a:t>Nutrition labelling requirements for food</a:t>
            </a:r>
          </a:p>
          <a:p>
            <a:pPr lvl="1"/>
            <a:r>
              <a:rPr lang="en-US" dirty="0" smtClean="0"/>
              <a:t>Allergan declaration on label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77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Bio-Terrorism Preparedness and Response Act (BTA) (2002)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Covers all food for human or animal consumption</a:t>
            </a:r>
          </a:p>
          <a:p>
            <a:pPr lvl="1"/>
            <a:r>
              <a:rPr lang="en-US" dirty="0" smtClean="0"/>
              <a:t>Must register facilities from which food exported</a:t>
            </a:r>
          </a:p>
          <a:p>
            <a:pPr lvl="1"/>
            <a:r>
              <a:rPr lang="en-US" dirty="0" smtClean="0"/>
              <a:t>Prior notification for food shipments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93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Food Safety Modernization </a:t>
            </a:r>
            <a:r>
              <a:rPr lang="en-US" dirty="0" smtClean="0"/>
              <a:t>Act (FSMA)</a:t>
            </a:r>
            <a:endParaRPr lang="en-US" dirty="0"/>
          </a:p>
          <a:p>
            <a:pPr lvl="1"/>
            <a:r>
              <a:rPr lang="en-US" dirty="0"/>
              <a:t>Amends </a:t>
            </a:r>
            <a:r>
              <a:rPr lang="en-US" dirty="0" smtClean="0"/>
              <a:t>section 415 of </a:t>
            </a:r>
            <a:r>
              <a:rPr lang="en-US" dirty="0"/>
              <a:t>FD&amp;C Act </a:t>
            </a:r>
            <a:endParaRPr lang="en-US" dirty="0" smtClean="0"/>
          </a:p>
          <a:p>
            <a:pPr lvl="2"/>
            <a:r>
              <a:rPr lang="en-US" dirty="0" smtClean="0"/>
              <a:t>Requires additional information from facilities dealing with food for consumption in U.S.</a:t>
            </a:r>
          </a:p>
          <a:p>
            <a:pPr lvl="2"/>
            <a:r>
              <a:rPr lang="en-US" dirty="0" smtClean="0"/>
              <a:t>FDA must be allowed to inspect foreign facility</a:t>
            </a:r>
          </a:p>
          <a:p>
            <a:pPr lvl="2"/>
            <a:r>
              <a:rPr lang="en-US" dirty="0" smtClean="0"/>
              <a:t>Facility must renew registration every other year</a:t>
            </a:r>
          </a:p>
          <a:p>
            <a:pPr lvl="2"/>
            <a:r>
              <a:rPr lang="en-US" dirty="0" smtClean="0"/>
              <a:t>FDA may suspend registration of a facility</a:t>
            </a:r>
          </a:p>
          <a:p>
            <a:pPr lvl="2"/>
            <a:r>
              <a:rPr lang="en-US" dirty="0" smtClean="0"/>
              <a:t>Importers of food must have Foreign Supplier Verification Program (FSVP)</a:t>
            </a:r>
          </a:p>
          <a:p>
            <a:pPr lvl="2"/>
            <a:r>
              <a:rPr lang="en-US" dirty="0" smtClean="0"/>
              <a:t>Exemption from FSVP –</a:t>
            </a:r>
          </a:p>
          <a:p>
            <a:pPr lvl="3"/>
            <a:r>
              <a:rPr lang="en-US" dirty="0" smtClean="0"/>
              <a:t>Some importers that are also manufacturers/processors</a:t>
            </a:r>
          </a:p>
          <a:p>
            <a:pPr lvl="3"/>
            <a:r>
              <a:rPr lang="en-US" dirty="0" smtClean="0"/>
              <a:t>Importer receives adequate assurances that subsequent entity in supply chain is in compliance</a:t>
            </a:r>
          </a:p>
          <a:p>
            <a:pPr lvl="3"/>
            <a:r>
              <a:rPr lang="en-US" dirty="0" smtClean="0"/>
              <a:t>Importer in compliance with dietary supplement regulations</a:t>
            </a:r>
          </a:p>
          <a:p>
            <a:pPr lvl="3"/>
            <a:r>
              <a:rPr lang="en-US" dirty="0" smtClean="0"/>
              <a:t>Very small importer or supplier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0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962400" y="857251"/>
            <a:ext cx="4286250" cy="20955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>Determinations Required for Entry</a:t>
            </a:r>
            <a:endParaRPr lang="en-US" altLang="en-US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idx="1"/>
          </p:nvPr>
        </p:nvSpPr>
        <p:spPr>
          <a:xfrm>
            <a:off x="3067050" y="2133600"/>
            <a:ext cx="5886450" cy="4092402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 smtClean="0"/>
              <a:t>Classification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Valuation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Country of origin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Admissibility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2</a:t>
            </a:r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USDA</a:t>
            </a:r>
            <a:br>
              <a:rPr lang="en-US" dirty="0" smtClean="0"/>
            </a:br>
            <a:r>
              <a:rPr lang="en-US" sz="2400" dirty="0" smtClean="0"/>
              <a:t>www.usda.gov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Animal and Plant Health Inspection Service (APHIS)</a:t>
            </a:r>
          </a:p>
          <a:p>
            <a:pPr lvl="1"/>
            <a:r>
              <a:rPr lang="en-US" dirty="0" smtClean="0"/>
              <a:t>Phytosanitary regulations to safeguard health of agricultural resources, including plants and animals and all products derived from plants and animals</a:t>
            </a:r>
          </a:p>
          <a:p>
            <a:pPr lvl="2"/>
            <a:r>
              <a:rPr lang="en-US" dirty="0" smtClean="0"/>
              <a:t>Plants and plant products</a:t>
            </a:r>
          </a:p>
          <a:p>
            <a:pPr lvl="2"/>
            <a:r>
              <a:rPr lang="en-US" dirty="0" smtClean="0"/>
              <a:t>Meat, animal products and by-products and live animals</a:t>
            </a:r>
          </a:p>
          <a:p>
            <a:r>
              <a:rPr lang="en-US" dirty="0"/>
              <a:t>Food Safety and Inspection Service (FSIS)</a:t>
            </a:r>
          </a:p>
          <a:p>
            <a:pPr lvl="1"/>
            <a:r>
              <a:rPr lang="en-US" dirty="0"/>
              <a:t>Ensures safety of imported meat, poultry and processed egg products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77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</a:t>
            </a:r>
            <a:br>
              <a:rPr lang="en-US" dirty="0" smtClean="0"/>
            </a:br>
            <a:r>
              <a:rPr lang="en-US" sz="2400" dirty="0" smtClean="0"/>
              <a:t>www.epa.gov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Regulates –</a:t>
            </a:r>
          </a:p>
          <a:p>
            <a:pPr lvl="1"/>
            <a:r>
              <a:rPr lang="en-US" dirty="0" smtClean="0"/>
              <a:t>Pesticides</a:t>
            </a:r>
          </a:p>
          <a:p>
            <a:pPr lvl="1"/>
            <a:r>
              <a:rPr lang="en-US" dirty="0" smtClean="0"/>
              <a:t>Ozone-depleting substances</a:t>
            </a:r>
          </a:p>
          <a:p>
            <a:pPr lvl="1"/>
            <a:r>
              <a:rPr lang="en-US" dirty="0" smtClean="0"/>
              <a:t>Chemicals</a:t>
            </a:r>
          </a:p>
          <a:p>
            <a:pPr lvl="1"/>
            <a:r>
              <a:rPr lang="en-US" dirty="0" smtClean="0"/>
              <a:t>Vehicles, engines and fuel</a:t>
            </a:r>
          </a:p>
          <a:p>
            <a:pPr lvl="1"/>
            <a:r>
              <a:rPr lang="en-US" dirty="0" smtClean="0"/>
              <a:t>Wastes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10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93" y="1467059"/>
            <a:ext cx="8776609" cy="4574303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WTO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hlinkClick r:id="rId2"/>
              </a:rPr>
              <a:t>www.wto.org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Agreement on Sanitary and Phytosanitary Measures (WTO-SPS Agreement)</a:t>
            </a:r>
          </a:p>
          <a:p>
            <a:pPr lvl="2"/>
            <a:r>
              <a:rPr lang="en-US" dirty="0" smtClean="0"/>
              <a:t>ISPM</a:t>
            </a:r>
          </a:p>
          <a:p>
            <a:pPr lvl="2"/>
            <a:r>
              <a:rPr lang="en-US" dirty="0" smtClean="0"/>
              <a:t>Framework for trade restrictions</a:t>
            </a:r>
          </a:p>
          <a:p>
            <a:endParaRPr lang="en-US" dirty="0" smtClean="0"/>
          </a:p>
          <a:p>
            <a:r>
              <a:rPr lang="en-US" dirty="0" smtClean="0"/>
              <a:t>Global Gap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www.globalgap.org/uk</a:t>
            </a:r>
            <a:endParaRPr lang="en-US" dirty="0"/>
          </a:p>
          <a:p>
            <a:pPr lvl="1"/>
            <a:r>
              <a:rPr lang="en-US" dirty="0" smtClean="0"/>
              <a:t>Voluntary </a:t>
            </a:r>
            <a:r>
              <a:rPr lang="en-US" dirty="0"/>
              <a:t>standards for certification of agricultural products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59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Food and Agriculture Organization (UN)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www.fao.org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Standards for Phytosanitary Measures (ISPM)</a:t>
            </a:r>
          </a:p>
          <a:p>
            <a:pPr lvl="2"/>
            <a:r>
              <a:rPr lang="en-US" dirty="0"/>
              <a:t>Food safety</a:t>
            </a:r>
          </a:p>
          <a:p>
            <a:pPr lvl="2"/>
            <a:r>
              <a:rPr lang="en-US" dirty="0"/>
              <a:t>Environmentally responsible production</a:t>
            </a:r>
          </a:p>
          <a:p>
            <a:pPr lvl="2"/>
            <a:r>
              <a:rPr lang="en-US" dirty="0"/>
              <a:t>Regulation of pesticide residue</a:t>
            </a:r>
          </a:p>
          <a:p>
            <a:pPr lvl="2"/>
            <a:r>
              <a:rPr lang="en-US" dirty="0"/>
              <a:t>Traceability</a:t>
            </a:r>
          </a:p>
          <a:p>
            <a:pPr lvl="2"/>
            <a:r>
              <a:rPr lang="en-US" dirty="0"/>
              <a:t>Labelling</a:t>
            </a:r>
          </a:p>
          <a:p>
            <a:pPr lvl="2"/>
            <a:r>
              <a:rPr lang="en-US" dirty="0"/>
              <a:t>Treatment of </a:t>
            </a:r>
            <a:r>
              <a:rPr lang="en-US" dirty="0" smtClean="0"/>
              <a:t>workers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91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AGOA Basics</a:t>
            </a:r>
            <a:endParaRPr lang="en-US" altLang="en-US" dirty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346479"/>
            <a:ext cx="8501835" cy="469488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alt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AGOA based on GSP law </a:t>
            </a:r>
          </a:p>
          <a:p>
            <a:pPr>
              <a:defRPr/>
            </a:pPr>
            <a:endParaRPr lang="en-US" altLang="en-US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GSP </a:t>
            </a:r>
            <a:r>
              <a:rPr lang="en-US" altLang="en-US" sz="2400" dirty="0">
                <a:solidFill>
                  <a:schemeClr val="tx1"/>
                </a:solidFill>
              </a:rPr>
              <a:t>provides preferential treatment to over </a:t>
            </a:r>
            <a:r>
              <a:rPr lang="en-US" altLang="en-US" sz="2400" dirty="0" smtClean="0">
                <a:solidFill>
                  <a:schemeClr val="tx1"/>
                </a:solidFill>
              </a:rPr>
              <a:t>4,800 </a:t>
            </a:r>
            <a:r>
              <a:rPr lang="en-US" altLang="en-US" sz="2400" dirty="0">
                <a:solidFill>
                  <a:schemeClr val="tx1"/>
                </a:solidFill>
              </a:rPr>
              <a:t>products from </a:t>
            </a:r>
            <a:r>
              <a:rPr lang="en-US" altLang="en-US" sz="2400" dirty="0" smtClean="0">
                <a:solidFill>
                  <a:schemeClr val="tx1"/>
                </a:solidFill>
              </a:rPr>
              <a:t>129 </a:t>
            </a:r>
            <a:r>
              <a:rPr lang="en-US" altLang="en-US" sz="2400" dirty="0">
                <a:solidFill>
                  <a:schemeClr val="tx1"/>
                </a:solidFill>
              </a:rPr>
              <a:t>designated beneficiary countries, including </a:t>
            </a:r>
            <a:r>
              <a:rPr lang="en-US" altLang="en-US" sz="2400" dirty="0" smtClean="0">
                <a:solidFill>
                  <a:schemeClr val="tx1"/>
                </a:solidFill>
              </a:rPr>
              <a:t>47 </a:t>
            </a:r>
            <a:r>
              <a:rPr lang="en-US" altLang="en-US" sz="2400" dirty="0">
                <a:solidFill>
                  <a:schemeClr val="tx1"/>
                </a:solidFill>
              </a:rPr>
              <a:t>least-developed </a:t>
            </a:r>
            <a:r>
              <a:rPr lang="en-US" altLang="en-US" sz="2400" dirty="0" smtClean="0">
                <a:solidFill>
                  <a:schemeClr val="tx1"/>
                </a:solidFill>
              </a:rPr>
              <a:t>countries (33 in Africa) </a:t>
            </a:r>
          </a:p>
          <a:p>
            <a:pPr marL="0" indent="0"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AGOA adds 1,800 products to GSP, including import sensitive products not eligible for GSP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77910-1700-4A9D-B49A-D88F4F87F90E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Required for Qualification under AGOA</a:t>
            </a:r>
            <a:r>
              <a:rPr lang="en-US" altLang="en-US" sz="2100" dirty="0"/>
              <a:t/>
            </a:r>
            <a:br>
              <a:rPr lang="en-US" altLang="en-US" sz="2100" dirty="0"/>
            </a:br>
            <a:endParaRPr lang="en-US" altLang="en-US" sz="21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Country must be eligible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Product must be eligible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Must be imported directly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Must meet requirements of origin 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AGOA product </a:t>
            </a:r>
            <a:r>
              <a:rPr lang="en-US" altLang="en-US" dirty="0"/>
              <a:t>e</a:t>
            </a:r>
            <a:r>
              <a:rPr lang="en-US" altLang="en-US" dirty="0" smtClean="0"/>
              <a:t>ligibility depends on classification in U.S. HTS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HTS </a:t>
            </a:r>
            <a:r>
              <a:rPr lang="en-US" altLang="en-US" dirty="0"/>
              <a:t>provisions with special program indicator “D” entitled to AGOA </a:t>
            </a:r>
            <a:r>
              <a:rPr lang="en-US" altLang="en-US" dirty="0" smtClean="0"/>
              <a:t>benefits</a:t>
            </a:r>
          </a:p>
          <a:p>
            <a:endParaRPr lang="en-US" altLang="en-US" dirty="0"/>
          </a:p>
          <a:p>
            <a:r>
              <a:rPr lang="en-US" dirty="0" smtClean="0"/>
              <a:t>Special rules for textiles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Importation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Direct shipment from SSA to US</a:t>
            </a:r>
          </a:p>
          <a:p>
            <a:r>
              <a:rPr lang="en-US" sz="2400" dirty="0"/>
              <a:t>May be shipped through intermediate country if:</a:t>
            </a:r>
          </a:p>
          <a:p>
            <a:pPr lvl="1"/>
            <a:r>
              <a:rPr lang="en-US" sz="2000" dirty="0"/>
              <a:t>Does not enter commerce of intermediary country</a:t>
            </a:r>
          </a:p>
          <a:p>
            <a:pPr lvl="1"/>
            <a:r>
              <a:rPr lang="en-US" sz="2000" dirty="0"/>
              <a:t>Documents show US as final destination</a:t>
            </a:r>
          </a:p>
          <a:p>
            <a:pPr lvl="2"/>
            <a:r>
              <a:rPr lang="en-US" sz="1800" dirty="0"/>
              <a:t>If documents do not show US as final destination </a:t>
            </a:r>
            <a:r>
              <a:rPr lang="en-US" sz="1800" dirty="0" smtClean="0"/>
              <a:t>goods may </a:t>
            </a:r>
            <a:r>
              <a:rPr lang="en-US" sz="1800" dirty="0"/>
              <a:t>still qualify if they remained under customs control in intermediary country and did not enter commerce of that country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AGOA Origin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857"/>
            <a:ext cx="8456618" cy="4408505"/>
          </a:xfrm>
        </p:spPr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ust meet both requirements under GSP rules 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rowth, product or manufacture of beneficiary country or substantially transformed in beneficiary country</a:t>
            </a:r>
          </a:p>
          <a:p>
            <a:pPr lvl="2"/>
            <a:r>
              <a:rPr lang="en-US" sz="1800" dirty="0" smtClean="0"/>
              <a:t>Substantial transformation requires more </a:t>
            </a:r>
            <a:r>
              <a:rPr lang="en-US" sz="1800" dirty="0"/>
              <a:t>than simple combining or packaging </a:t>
            </a:r>
            <a:r>
              <a:rPr lang="en-US" sz="1800" dirty="0" smtClean="0"/>
              <a:t>operation</a:t>
            </a:r>
            <a:endParaRPr lang="en-US" sz="1800" dirty="0"/>
          </a:p>
          <a:p>
            <a:pPr lvl="2"/>
            <a:endParaRPr lang="en-US" dirty="0" smtClean="0"/>
          </a:p>
          <a:p>
            <a:pPr lvl="1"/>
            <a:r>
              <a:rPr lang="en-US" sz="2000" dirty="0" smtClean="0"/>
              <a:t>Sum </a:t>
            </a:r>
            <a:r>
              <a:rPr lang="en-US" sz="2000" dirty="0"/>
              <a:t>of the direct costs of processing operations performed in </a:t>
            </a:r>
            <a:r>
              <a:rPr lang="en-US" sz="2000" dirty="0" smtClean="0"/>
              <a:t>beneficiary country and </a:t>
            </a:r>
            <a:r>
              <a:rPr lang="en-US" sz="2000" dirty="0"/>
              <a:t>the cost or value of the materials produced in </a:t>
            </a:r>
            <a:r>
              <a:rPr lang="en-US" sz="2000" dirty="0" smtClean="0"/>
              <a:t>beneficiary country equals at least 35 </a:t>
            </a:r>
            <a:r>
              <a:rPr lang="en-US" sz="2000" dirty="0"/>
              <a:t>percent of </a:t>
            </a:r>
            <a:r>
              <a:rPr lang="en-US" sz="2000" dirty="0" smtClean="0"/>
              <a:t>appraised </a:t>
            </a:r>
            <a:r>
              <a:rPr lang="en-US" sz="2000" dirty="0"/>
              <a:t>value </a:t>
            </a:r>
            <a:r>
              <a:rPr lang="en-US" sz="2000" dirty="0" smtClean="0"/>
              <a:t>of the article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286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259393" y="-3738824"/>
            <a:ext cx="71628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r>
              <a:rPr lang="en-US" sz="36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			</a:t>
            </a:r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r>
              <a:rPr lang="en-US" sz="36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				THANK YOU</a:t>
            </a:r>
          </a:p>
          <a:p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pPr lvl="4"/>
            <a:r>
              <a:rPr lang="en-US" sz="2000" dirty="0" smtClean="0"/>
              <a:t>	Jan </a:t>
            </a:r>
            <a:r>
              <a:rPr lang="en-US" sz="2000" dirty="0"/>
              <a:t>Forest</a:t>
            </a:r>
            <a:br>
              <a:rPr lang="en-US" sz="2000" dirty="0"/>
            </a:br>
            <a:r>
              <a:rPr lang="en-US" sz="2000" dirty="0" smtClean="0"/>
              <a:t>	Customs </a:t>
            </a:r>
            <a:r>
              <a:rPr lang="en-US" sz="2000" dirty="0"/>
              <a:t>Attorney/Consultant</a:t>
            </a:r>
            <a:br>
              <a:rPr lang="en-US" sz="2000" dirty="0"/>
            </a:br>
            <a:r>
              <a:rPr lang="en-US" sz="2000" dirty="0" smtClean="0"/>
              <a:t>	Washington</a:t>
            </a:r>
            <a:r>
              <a:rPr lang="en-US" sz="2000" dirty="0"/>
              <a:t>, DC</a:t>
            </a:r>
            <a:br>
              <a:rPr lang="en-US" sz="2000" dirty="0"/>
            </a:br>
            <a:r>
              <a:rPr lang="en-US" sz="2000" dirty="0" smtClean="0"/>
              <a:t>	Tel: </a:t>
            </a:r>
            <a:r>
              <a:rPr lang="en-US" sz="2000" dirty="0"/>
              <a:t>(202) 841-1060</a:t>
            </a:r>
            <a:br>
              <a:rPr lang="en-US" sz="2000" dirty="0"/>
            </a:br>
            <a:r>
              <a:rPr lang="en-US" sz="2000" dirty="0" smtClean="0"/>
              <a:t>	jan@jforestconsulting.com</a:t>
            </a:r>
            <a:endParaRPr lang="en-US" sz="20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Required entry documents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Entry manifest (CBP Form 7533) or Immediate delivery permit (CBP Form 3461)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Evidence of right to make </a:t>
            </a:r>
            <a:r>
              <a:rPr lang="en-US" dirty="0" smtClean="0">
                <a:solidFill>
                  <a:schemeClr val="tx1"/>
                </a:solidFill>
              </a:rPr>
              <a:t>entry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Bill of lading or airway bill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Carrier’s certificate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Evidence of bond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Commercial </a:t>
            </a:r>
            <a:r>
              <a:rPr lang="en-US" dirty="0">
                <a:solidFill>
                  <a:schemeClr val="tx1"/>
                </a:solidFill>
              </a:rPr>
              <a:t>invoice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Packing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documents necessary to determine </a:t>
            </a:r>
            <a:r>
              <a:rPr lang="en-US" dirty="0" smtClean="0">
                <a:solidFill>
                  <a:schemeClr val="tx1"/>
                </a:solidFill>
              </a:rPr>
              <a:t>admissibility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be in English</a:t>
            </a:r>
          </a:p>
          <a:p>
            <a:r>
              <a:rPr lang="en-US" dirty="0" smtClean="0"/>
              <a:t>Indicate port of entry</a:t>
            </a:r>
          </a:p>
          <a:p>
            <a:r>
              <a:rPr lang="en-US" dirty="0" smtClean="0"/>
              <a:t>Name of importer and exporter</a:t>
            </a:r>
          </a:p>
          <a:p>
            <a:r>
              <a:rPr lang="en-US" dirty="0" smtClean="0"/>
              <a:t>Detailed description of merchandise</a:t>
            </a:r>
          </a:p>
          <a:p>
            <a:r>
              <a:rPr lang="en-US" dirty="0" smtClean="0"/>
              <a:t>Quantities</a:t>
            </a:r>
          </a:p>
          <a:p>
            <a:r>
              <a:rPr lang="en-US" dirty="0" smtClean="0"/>
              <a:t>Purchase price in USD</a:t>
            </a:r>
          </a:p>
          <a:p>
            <a:r>
              <a:rPr lang="en-US" dirty="0" smtClean="0"/>
              <a:t>Country of origin</a:t>
            </a:r>
          </a:p>
          <a:p>
            <a:r>
              <a:rPr lang="en-US" dirty="0"/>
              <a:t>List all charges (freight, insurance, etc.)</a:t>
            </a:r>
          </a:p>
          <a:p>
            <a:r>
              <a:rPr lang="en-US" dirty="0"/>
              <a:t>Rebates allowed on export</a:t>
            </a:r>
          </a:p>
          <a:p>
            <a:r>
              <a:rPr lang="en-US" dirty="0"/>
              <a:t>Assists (dies, molds,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Classification</a:t>
            </a:r>
            <a:r>
              <a:rPr lang="en-US" altLang="en-US" sz="2100" dirty="0"/>
              <a:t/>
            </a:r>
            <a:br>
              <a:rPr lang="en-US" altLang="en-US" sz="2100" dirty="0"/>
            </a:br>
            <a:endParaRPr lang="en-US" altLang="en-US" sz="21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05803" y="2190541"/>
            <a:ext cx="7404798" cy="367685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HS Classification establishes</a:t>
            </a:r>
          </a:p>
          <a:p>
            <a:pPr lvl="1" eaLnBrk="1" hangingPunct="1"/>
            <a:r>
              <a:rPr lang="en-US" altLang="en-US" sz="2800" dirty="0"/>
              <a:t>Admissibility</a:t>
            </a:r>
          </a:p>
          <a:p>
            <a:pPr lvl="1" eaLnBrk="1" hangingPunct="1"/>
            <a:r>
              <a:rPr lang="en-US" altLang="en-US" sz="2800" dirty="0"/>
              <a:t>Rate of Duty</a:t>
            </a:r>
          </a:p>
          <a:p>
            <a:pPr lvl="1" eaLnBrk="1" hangingPunct="1"/>
            <a:r>
              <a:rPr lang="en-US" altLang="en-US" sz="2800" dirty="0"/>
              <a:t>Eligibility for Preferences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590663" y="6041362"/>
            <a:ext cx="6833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3FBBBE-47D7-4115-AD82-06A24125F8B4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Harmonized Commodity Description and Coding System – (Harmonized System or 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by WCO</a:t>
            </a:r>
          </a:p>
          <a:p>
            <a:r>
              <a:rPr lang="en-US" dirty="0" smtClean="0"/>
              <a:t>Went into effect internationally on January 1, 1988</a:t>
            </a:r>
          </a:p>
          <a:p>
            <a:r>
              <a:rPr lang="en-US" dirty="0"/>
              <a:t>Common classifications for all countries</a:t>
            </a:r>
          </a:p>
          <a:p>
            <a:pPr lvl="1"/>
            <a:r>
              <a:rPr lang="en-US" dirty="0"/>
              <a:t>Over 200 countries</a:t>
            </a:r>
          </a:p>
          <a:p>
            <a:pPr lvl="1"/>
            <a:r>
              <a:rPr lang="en-US" dirty="0"/>
              <a:t>98% of international trade</a:t>
            </a:r>
          </a:p>
          <a:p>
            <a:r>
              <a:rPr lang="en-US" dirty="0" smtClean="0"/>
              <a:t>Covers all goods (over 5,000 articles)</a:t>
            </a:r>
          </a:p>
          <a:p>
            <a:pPr lvl="1"/>
            <a:r>
              <a:rPr lang="en-US" dirty="0" smtClean="0"/>
              <a:t>6-digit codes</a:t>
            </a:r>
          </a:p>
          <a:p>
            <a:pPr lvl="1"/>
            <a:r>
              <a:rPr lang="en-US" dirty="0"/>
              <a:t>First 2 digits are </a:t>
            </a:r>
            <a:r>
              <a:rPr lang="en-US" dirty="0" smtClean="0"/>
              <a:t>chapter</a:t>
            </a:r>
          </a:p>
          <a:p>
            <a:pPr lvl="1"/>
            <a:r>
              <a:rPr lang="en-US" dirty="0" smtClean="0"/>
              <a:t>Chapters 1 – 97 cover all products</a:t>
            </a:r>
          </a:p>
          <a:p>
            <a:pPr lvl="1"/>
            <a:r>
              <a:rPr lang="en-US" dirty="0" smtClean="0"/>
              <a:t>Chapters 98 and 99 reserved for national use</a:t>
            </a:r>
          </a:p>
          <a:p>
            <a:r>
              <a:rPr lang="en-US" dirty="0" smtClean="0"/>
              <a:t>Classified from crude and natural products to advanced manufactured goods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7C67-940B-47CC-9F18-23B3B42BCD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HTS </a:t>
            </a:r>
            <a:r>
              <a:rPr lang="en-US" dirty="0"/>
              <a:t>covers all merchandise whether specifically provided for or not</a:t>
            </a:r>
          </a:p>
          <a:p>
            <a:pPr lvl="1"/>
            <a:r>
              <a:rPr lang="en-US" dirty="0"/>
              <a:t>Merchandise specifically provided for according to material, use or common name</a:t>
            </a:r>
          </a:p>
          <a:p>
            <a:pPr lvl="2"/>
            <a:r>
              <a:rPr lang="en-US" dirty="0"/>
              <a:t>Eo nomine (specifically names the good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Ex:	Tomatoes classified under subheading 0702.00</a:t>
            </a:r>
          </a:p>
          <a:p>
            <a:pPr lvl="3"/>
            <a:r>
              <a:rPr lang="en-US" dirty="0" smtClean="0"/>
              <a:t>Ex: Women’s blouses of man-made fiber classified under subheading 6206.40</a:t>
            </a:r>
            <a:endParaRPr lang="en-US" dirty="0"/>
          </a:p>
          <a:p>
            <a:pPr lvl="2"/>
            <a:r>
              <a:rPr lang="en-US" dirty="0"/>
              <a:t>Use (principal and actual use headings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Ex: Machinery, equipment and implements to be used for agricultural purposes</a:t>
            </a:r>
          </a:p>
          <a:p>
            <a:pPr lvl="4"/>
            <a:r>
              <a:rPr lang="en-US" dirty="0" smtClean="0"/>
              <a:t>9817.00.50</a:t>
            </a:r>
            <a:endParaRPr lang="en-US" dirty="0"/>
          </a:p>
          <a:p>
            <a:pPr lvl="1"/>
            <a:r>
              <a:rPr lang="en-US" dirty="0" smtClean="0"/>
              <a:t>Merchandise </a:t>
            </a:r>
            <a:r>
              <a:rPr lang="en-US" dirty="0"/>
              <a:t>not specifically provided for</a:t>
            </a:r>
          </a:p>
          <a:p>
            <a:pPr lvl="2"/>
            <a:r>
              <a:rPr lang="en-US" dirty="0" smtClean="0"/>
              <a:t>Basket </a:t>
            </a:r>
            <a:r>
              <a:rPr lang="en-US" dirty="0"/>
              <a:t>(“other”)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7C67-940B-47CC-9F18-23B3B42BCD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8025" y="260883"/>
            <a:ext cx="2432157" cy="213449"/>
          </a:xfrm>
          <a:prstGeom prst="rect">
            <a:avLst/>
          </a:prstGeom>
        </p:spPr>
        <p:txBody>
          <a:bodyPr vert="horz" wrap="square" lIns="0" tIns="28759" rIns="0" bIns="0" rtlCol="0">
            <a:spAutoFit/>
          </a:bodyPr>
          <a:lstStyle/>
          <a:p>
            <a:pPr algn="ctr">
              <a:spcBef>
                <a:spcPts val="226"/>
              </a:spcBef>
            </a:pPr>
            <a:r>
              <a:rPr sz="697" b="1" spc="7" dirty="0">
                <a:solidFill>
                  <a:srgbClr val="606264"/>
                </a:solidFill>
                <a:latin typeface="Arial"/>
                <a:cs typeface="Arial"/>
              </a:rPr>
              <a:t>Harmonized </a:t>
            </a:r>
            <a:r>
              <a:rPr sz="697" b="1" dirty="0">
                <a:solidFill>
                  <a:srgbClr val="606264"/>
                </a:solidFill>
                <a:latin typeface="Arial"/>
                <a:cs typeface="Arial"/>
              </a:rPr>
              <a:t>Tariff </a:t>
            </a:r>
            <a:r>
              <a:rPr sz="697" b="1" spc="7" dirty="0">
                <a:solidFill>
                  <a:srgbClr val="606264"/>
                </a:solidFill>
                <a:latin typeface="Arial"/>
                <a:cs typeface="Arial"/>
              </a:rPr>
              <a:t>Schedule </a:t>
            </a:r>
            <a:r>
              <a:rPr sz="697" b="1" spc="17" dirty="0">
                <a:solidFill>
                  <a:srgbClr val="606264"/>
                </a:solidFill>
                <a:latin typeface="Arial"/>
                <a:cs typeface="Arial"/>
              </a:rPr>
              <a:t>of the </a:t>
            </a:r>
            <a:r>
              <a:rPr sz="697" b="1" spc="10" dirty="0">
                <a:solidFill>
                  <a:srgbClr val="606264"/>
                </a:solidFill>
                <a:latin typeface="Arial"/>
                <a:cs typeface="Arial"/>
              </a:rPr>
              <a:t>United States</a:t>
            </a:r>
            <a:r>
              <a:rPr sz="697" b="1" spc="17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697" b="1" spc="10" dirty="0">
                <a:solidFill>
                  <a:srgbClr val="606264"/>
                </a:solidFill>
                <a:latin typeface="Arial"/>
                <a:cs typeface="Arial"/>
              </a:rPr>
              <a:t>(2018)</a:t>
            </a:r>
            <a:endParaRPr sz="697">
              <a:latin typeface="Arial"/>
              <a:cs typeface="Arial"/>
            </a:endParaRPr>
          </a:p>
          <a:p>
            <a:pPr marL="1327" algn="ctr">
              <a:spcBef>
                <a:spcPts val="98"/>
              </a:spcBef>
            </a:pPr>
            <a:r>
              <a:rPr sz="418" spc="3" dirty="0">
                <a:solidFill>
                  <a:srgbClr val="727475"/>
                </a:solidFill>
                <a:latin typeface="Arial"/>
                <a:cs typeface="Arial"/>
              </a:rPr>
              <a:t>Anno </a:t>
            </a:r>
            <a:r>
              <a:rPr sz="418" spc="7" dirty="0">
                <a:solidFill>
                  <a:srgbClr val="8C8E8E"/>
                </a:solidFill>
                <a:latin typeface="Arial"/>
                <a:cs typeface="Arial"/>
              </a:rPr>
              <a:t>t</a:t>
            </a:r>
            <a:r>
              <a:rPr sz="418" spc="7" dirty="0">
                <a:solidFill>
                  <a:srgbClr val="727475"/>
                </a:solidFill>
                <a:latin typeface="Arial"/>
                <a:cs typeface="Arial"/>
              </a:rPr>
              <a:t>a</a:t>
            </a:r>
            <a:r>
              <a:rPr sz="418" spc="7" dirty="0">
                <a:solidFill>
                  <a:srgbClr val="8C8E8E"/>
                </a:solidFill>
                <a:latin typeface="Arial"/>
                <a:cs typeface="Arial"/>
              </a:rPr>
              <a:t>te</a:t>
            </a:r>
            <a:r>
              <a:rPr sz="418" spc="7" dirty="0">
                <a:solidFill>
                  <a:srgbClr val="727475"/>
                </a:solidFill>
                <a:latin typeface="Arial"/>
                <a:cs typeface="Arial"/>
              </a:rPr>
              <a:t>d </a:t>
            </a:r>
            <a:r>
              <a:rPr sz="418" spc="3" dirty="0">
                <a:solidFill>
                  <a:srgbClr val="727475"/>
                </a:solidFill>
                <a:latin typeface="Arial"/>
                <a:cs typeface="Arial"/>
              </a:rPr>
              <a:t>for </a:t>
            </a:r>
            <a:r>
              <a:rPr sz="418" spc="10" dirty="0">
                <a:solidFill>
                  <a:srgbClr val="727475"/>
                </a:solidFill>
                <a:latin typeface="Arial"/>
                <a:cs typeface="Arial"/>
              </a:rPr>
              <a:t>S</a:t>
            </a:r>
            <a:r>
              <a:rPr sz="418" spc="10" dirty="0">
                <a:solidFill>
                  <a:srgbClr val="8C8E8E"/>
                </a:solidFill>
                <a:latin typeface="Arial"/>
                <a:cs typeface="Arial"/>
              </a:rPr>
              <a:t>tat</a:t>
            </a:r>
            <a:r>
              <a:rPr sz="418" spc="10" dirty="0">
                <a:solidFill>
                  <a:srgbClr val="727475"/>
                </a:solidFill>
                <a:latin typeface="Arial"/>
                <a:cs typeface="Arial"/>
              </a:rPr>
              <a:t>is</a:t>
            </a:r>
            <a:r>
              <a:rPr sz="418" spc="10" dirty="0">
                <a:solidFill>
                  <a:srgbClr val="8C8E8E"/>
                </a:solidFill>
                <a:latin typeface="Arial"/>
                <a:cs typeface="Arial"/>
              </a:rPr>
              <a:t>ti</a:t>
            </a:r>
            <a:r>
              <a:rPr sz="418" spc="10" dirty="0">
                <a:solidFill>
                  <a:srgbClr val="727475"/>
                </a:solidFill>
                <a:latin typeface="Arial"/>
                <a:cs typeface="Arial"/>
              </a:rPr>
              <a:t>cal 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Repo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rt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ing </a:t>
            </a:r>
            <a:r>
              <a:rPr sz="418" spc="10" dirty="0">
                <a:solidFill>
                  <a:srgbClr val="727475"/>
                </a:solidFill>
                <a:latin typeface="Arial"/>
                <a:cs typeface="Arial"/>
              </a:rPr>
              <a:t>Purpose</a:t>
            </a:r>
            <a:r>
              <a:rPr sz="418" spc="-66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s</a:t>
            </a:r>
            <a:endParaRPr sz="418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62823" y="650130"/>
            <a:ext cx="375641" cy="7324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Ra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t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es </a:t>
            </a:r>
            <a:r>
              <a:rPr sz="418" spc="7" dirty="0">
                <a:solidFill>
                  <a:srgbClr val="727475"/>
                </a:solidFill>
                <a:latin typeface="Arial"/>
                <a:cs typeface="Arial"/>
              </a:rPr>
              <a:t>of</a:t>
            </a:r>
            <a:r>
              <a:rPr sz="418" spc="-7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Du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t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v</a:t>
            </a:r>
            <a:endParaRPr sz="41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8096" y="465014"/>
            <a:ext cx="545543" cy="33376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lnSpc>
                <a:spcPts val="530"/>
              </a:lnSpc>
              <a:spcBef>
                <a:spcPts val="70"/>
              </a:spcBef>
            </a:pPr>
            <a:r>
              <a:rPr sz="453" spc="3" dirty="0">
                <a:solidFill>
                  <a:srgbClr val="727475"/>
                </a:solidFill>
                <a:latin typeface="Arial"/>
                <a:cs typeface="Arial"/>
              </a:rPr>
              <a:t>II</a:t>
            </a:r>
            <a:endParaRPr sz="453">
              <a:latin typeface="Arial"/>
              <a:cs typeface="Arial"/>
            </a:endParaRPr>
          </a:p>
          <a:p>
            <a:pPr marL="11504">
              <a:lnSpc>
                <a:spcPts val="571"/>
              </a:lnSpc>
            </a:pPr>
            <a:r>
              <a:rPr sz="488" spc="10" dirty="0">
                <a:solidFill>
                  <a:srgbClr val="727475"/>
                </a:solidFill>
                <a:latin typeface="Times New Roman"/>
                <a:cs typeface="Times New Roman"/>
              </a:rPr>
              <a:t>7</a:t>
            </a:r>
            <a:r>
              <a:rPr sz="488" spc="10" dirty="0">
                <a:solidFill>
                  <a:srgbClr val="8C8E8E"/>
                </a:solidFill>
                <a:latin typeface="Times New Roman"/>
                <a:cs typeface="Times New Roman"/>
              </a:rPr>
              <a:t>-12</a:t>
            </a:r>
            <a:endParaRPr sz="488">
              <a:latin typeface="Times New Roman"/>
              <a:cs typeface="Times New Roman"/>
            </a:endParaRPr>
          </a:p>
          <a:p>
            <a:pPr marL="53981" marR="3540" indent="38494">
              <a:lnSpc>
                <a:spcPct val="113399"/>
              </a:lnSpc>
              <a:spcBef>
                <a:spcPts val="272"/>
              </a:spcBef>
            </a:pP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Headi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ng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/ </a:t>
            </a:r>
            <a:r>
              <a:rPr sz="627" spc="15" baseline="4629" dirty="0">
                <a:solidFill>
                  <a:srgbClr val="727475"/>
                </a:solidFill>
                <a:latin typeface="Arial"/>
                <a:cs typeface="Arial"/>
              </a:rPr>
              <a:t>S</a:t>
            </a:r>
            <a:r>
              <a:rPr sz="627" spc="15" baseline="4629" dirty="0">
                <a:solidFill>
                  <a:srgbClr val="8C8E8E"/>
                </a:solidFill>
                <a:latin typeface="Arial"/>
                <a:cs typeface="Arial"/>
              </a:rPr>
              <a:t>t</a:t>
            </a:r>
            <a:r>
              <a:rPr sz="627" spc="15" baseline="4629" dirty="0">
                <a:solidFill>
                  <a:srgbClr val="727475"/>
                </a:solidFill>
                <a:latin typeface="Arial"/>
                <a:cs typeface="Arial"/>
              </a:rPr>
              <a:t>a</a:t>
            </a:r>
            <a:r>
              <a:rPr sz="627" spc="15" baseline="4629" dirty="0">
                <a:solidFill>
                  <a:srgbClr val="8C8E8E"/>
                </a:solidFill>
                <a:latin typeface="Arial"/>
                <a:cs typeface="Arial"/>
              </a:rPr>
              <a:t>t.  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Subh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e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ad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n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g</a:t>
            </a:r>
            <a:r>
              <a:rPr sz="418" spc="10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627" spc="26" baseline="4629" dirty="0">
                <a:solidFill>
                  <a:srgbClr val="727475"/>
                </a:solidFill>
                <a:latin typeface="Arial"/>
                <a:cs typeface="Arial"/>
              </a:rPr>
              <a:t>Suf</a:t>
            </a:r>
            <a:r>
              <a:rPr sz="627" spc="26" baseline="4629" dirty="0">
                <a:solidFill>
                  <a:srgbClr val="8C8E8E"/>
                </a:solidFill>
                <a:latin typeface="Arial"/>
                <a:cs typeface="Arial"/>
              </a:rPr>
              <a:t>-</a:t>
            </a:r>
            <a:endParaRPr sz="627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25945" y="716029"/>
            <a:ext cx="497316" cy="7324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Art</a:t>
            </a:r>
            <a:r>
              <a:rPr sz="418" spc="17" dirty="0">
                <a:solidFill>
                  <a:srgbClr val="8C8E8E"/>
                </a:solidFill>
                <a:latin typeface="Arial"/>
                <a:cs typeface="Arial"/>
              </a:rPr>
              <a:t>icl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e </a:t>
            </a:r>
            <a:r>
              <a:rPr sz="418" spc="10" dirty="0">
                <a:solidFill>
                  <a:srgbClr val="727475"/>
                </a:solidFill>
                <a:latin typeface="Arial"/>
                <a:cs typeface="Arial"/>
              </a:rPr>
              <a:t>Descr</a:t>
            </a:r>
            <a:r>
              <a:rPr sz="418" spc="-94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418" spc="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418" spc="7" dirty="0">
                <a:solidFill>
                  <a:srgbClr val="727475"/>
                </a:solidFill>
                <a:latin typeface="Arial"/>
                <a:cs typeface="Arial"/>
              </a:rPr>
              <a:t>p</a:t>
            </a:r>
            <a:r>
              <a:rPr sz="418" spc="7" dirty="0">
                <a:solidFill>
                  <a:srgbClr val="8C8E8E"/>
                </a:solidFill>
                <a:latin typeface="Arial"/>
                <a:cs typeface="Arial"/>
              </a:rPr>
              <a:t>tion</a:t>
            </a:r>
            <a:endParaRPr sz="418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83281" y="713547"/>
            <a:ext cx="51767" cy="84021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88" spc="17" dirty="0">
                <a:solidFill>
                  <a:srgbClr val="727475"/>
                </a:solidFill>
                <a:latin typeface="Times New Roman"/>
                <a:cs typeface="Times New Roman"/>
              </a:rPr>
              <a:t>1</a:t>
            </a:r>
            <a:endParaRPr sz="488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32872" y="709296"/>
            <a:ext cx="54422" cy="84021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88" spc="10" dirty="0">
                <a:solidFill>
                  <a:srgbClr val="727475"/>
                </a:solidFill>
                <a:latin typeface="Arial"/>
                <a:cs typeface="Arial"/>
              </a:rPr>
              <a:t>2</a:t>
            </a:r>
            <a:endParaRPr sz="488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04624" y="788304"/>
            <a:ext cx="77871" cy="7324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18" dirty="0">
                <a:solidFill>
                  <a:srgbClr val="8C8E8E"/>
                </a:solidFill>
                <a:latin typeface="Arial"/>
                <a:cs typeface="Arial"/>
              </a:rPr>
              <a:t>f</a:t>
            </a:r>
            <a:r>
              <a:rPr sz="418" spc="28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418" spc="7" dirty="0">
                <a:solidFill>
                  <a:srgbClr val="727475"/>
                </a:solidFill>
                <a:latin typeface="Arial"/>
                <a:cs typeface="Arial"/>
              </a:rPr>
              <a:t>x</a:t>
            </a:r>
            <a:endParaRPr sz="418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01506" y="637375"/>
            <a:ext cx="237154" cy="231369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66370" marR="60618" algn="ctr">
              <a:lnSpc>
                <a:spcPct val="113399"/>
              </a:lnSpc>
              <a:spcBef>
                <a:spcPts val="70"/>
              </a:spcBef>
            </a:pP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U</a:t>
            </a:r>
            <a:r>
              <a:rPr sz="418" spc="24" dirty="0">
                <a:solidFill>
                  <a:srgbClr val="727475"/>
                </a:solidFill>
                <a:latin typeface="Arial"/>
                <a:cs typeface="Arial"/>
              </a:rPr>
              <a:t>n</a:t>
            </a:r>
            <a:r>
              <a:rPr sz="418" spc="3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418" spc="7" dirty="0">
                <a:solidFill>
                  <a:srgbClr val="727475"/>
                </a:solidFill>
                <a:latin typeface="Arial"/>
                <a:cs typeface="Arial"/>
              </a:rPr>
              <a:t>t  of</a:t>
            </a:r>
            <a:endParaRPr sz="418">
              <a:latin typeface="Arial"/>
              <a:cs typeface="Arial"/>
            </a:endParaRPr>
          </a:p>
          <a:p>
            <a:pPr algn="ctr">
              <a:spcBef>
                <a:spcPts val="66"/>
              </a:spcBef>
            </a:pP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Quantity</a:t>
            </a:r>
            <a:endParaRPr sz="418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4516" y="794680"/>
            <a:ext cx="228305" cy="7324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18" spc="21" dirty="0">
                <a:solidFill>
                  <a:srgbClr val="727475"/>
                </a:solidFill>
                <a:latin typeface="Arial"/>
                <a:cs typeface="Arial"/>
              </a:rPr>
              <a:t>Gene</a:t>
            </a:r>
            <a:r>
              <a:rPr sz="418" spc="10" dirty="0">
                <a:solidFill>
                  <a:srgbClr val="8C8E8E"/>
                </a:solidFill>
                <a:latin typeface="Arial"/>
                <a:cs typeface="Arial"/>
              </a:rPr>
              <a:t>r</a:t>
            </a:r>
            <a:r>
              <a:rPr sz="418" spc="24" dirty="0">
                <a:solidFill>
                  <a:srgbClr val="8C8E8E"/>
                </a:solidFill>
                <a:latin typeface="Arial"/>
                <a:cs typeface="Arial"/>
              </a:rPr>
              <a:t>a</a:t>
            </a:r>
            <a:r>
              <a:rPr sz="418" spc="3" dirty="0">
                <a:solidFill>
                  <a:srgbClr val="727475"/>
                </a:solidFill>
                <a:latin typeface="Arial"/>
                <a:cs typeface="Arial"/>
              </a:rPr>
              <a:t>l</a:t>
            </a:r>
            <a:endParaRPr sz="41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81525" y="794680"/>
            <a:ext cx="210607" cy="7324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Spe</a:t>
            </a:r>
            <a:r>
              <a:rPr sz="418" spc="21" dirty="0">
                <a:solidFill>
                  <a:srgbClr val="727475"/>
                </a:solidFill>
                <a:latin typeface="Arial"/>
                <a:cs typeface="Arial"/>
              </a:rPr>
              <a:t>c</a:t>
            </a:r>
            <a:r>
              <a:rPr sz="418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418" spc="17" dirty="0">
                <a:solidFill>
                  <a:srgbClr val="727475"/>
                </a:solidFill>
                <a:latin typeface="Arial"/>
                <a:cs typeface="Arial"/>
              </a:rPr>
              <a:t>a</a:t>
            </a:r>
            <a:r>
              <a:rPr sz="418" spc="3" dirty="0">
                <a:solidFill>
                  <a:srgbClr val="8C8E8E"/>
                </a:solidFill>
                <a:latin typeface="Arial"/>
                <a:cs typeface="Arial"/>
              </a:rPr>
              <a:t>l</a:t>
            </a:r>
            <a:endParaRPr sz="41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87486" y="879001"/>
            <a:ext cx="376084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spc="-42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con.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20771" y="879001"/>
            <a:ext cx="1262314" cy="183289"/>
          </a:xfrm>
          <a:prstGeom prst="rect">
            <a:avLst/>
          </a:prstGeom>
        </p:spPr>
        <p:txBody>
          <a:bodyPr vert="horz" wrap="square" lIns="0" tIns="6637" rIns="0" bIns="0" rtlCol="0">
            <a:spAutoFit/>
          </a:bodyPr>
          <a:lstStyle/>
          <a:p>
            <a:pPr marL="131855" marR="3540" indent="-123449">
              <a:lnSpc>
                <a:spcPct val="102600"/>
              </a:lnSpc>
              <a:spcBef>
                <a:spcPts val="52"/>
              </a:spcBef>
            </a:pP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Other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vegetables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fresh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or ch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lled:</a:t>
            </a:r>
            <a:r>
              <a:rPr sz="557" spc="-101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con.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) 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Ot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h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er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:</a:t>
            </a:r>
            <a:endParaRPr sz="557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7486" y="1055438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0709.91.00</a:t>
            </a:r>
            <a:r>
              <a:rPr sz="557" spc="63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64945" y="1055438"/>
            <a:ext cx="2268891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Globe 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artichokes.....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.......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 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.........11.3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0435" y="985626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92.00</a:t>
            </a:r>
            <a:r>
              <a:rPr sz="557" spc="28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65300" y="1525227"/>
            <a:ext cx="2303846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Ol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ves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..........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..........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 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............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8.8¢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/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endParaRPr sz="557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27099" y="1527353"/>
            <a:ext cx="239366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1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1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it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/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endParaRPr sz="557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59147" y="1057564"/>
            <a:ext cx="833579" cy="917902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53539" marR="3540" indent="-42919">
              <a:spcBef>
                <a:spcPts val="70"/>
              </a:spcBef>
              <a:tabLst>
                <a:tab pos="676976" algn="l"/>
              </a:tabLst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Fre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24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21" dirty="0">
                <a:solidFill>
                  <a:srgbClr val="727475"/>
                </a:solidFill>
                <a:latin typeface="Arial"/>
                <a:cs typeface="Arial"/>
              </a:rPr>
              <a:t>A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U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1" dirty="0">
                <a:solidFill>
                  <a:srgbClr val="727475"/>
                </a:solidFill>
                <a:latin typeface="Arial"/>
                <a:cs typeface="Arial"/>
              </a:rPr>
              <a:t>B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H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	</a:t>
            </a:r>
            <a:r>
              <a:rPr sz="557" spc="14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4424">
              <a:spcBef>
                <a:spcPts val="17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KR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3981"/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6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1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6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PA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3539">
              <a:spcBef>
                <a:spcPts val="35"/>
              </a:spcBef>
            </a:pP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3539" marR="207075" indent="-45131">
              <a:lnSpc>
                <a:spcPct val="102600"/>
              </a:lnSpc>
              <a:spcBef>
                <a:spcPts val="285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Free 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A+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AU,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BH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4424"/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KR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3539" marR="272560">
              <a:lnSpc>
                <a:spcPts val="683"/>
              </a:lnSpc>
              <a:spcBef>
                <a:spcPts val="1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1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87486" y="1992890"/>
            <a:ext cx="280957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93</a:t>
            </a:r>
            <a:endParaRPr sz="557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63244" y="1988461"/>
            <a:ext cx="1506105" cy="100051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Pumpk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ns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squash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and 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gourds </a:t>
            </a:r>
            <a:r>
              <a:rPr sz="557" spc="-24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92" i="1" spc="-24" dirty="0">
                <a:solidFill>
                  <a:srgbClr val="606264"/>
                </a:solidFill>
                <a:latin typeface="Arial"/>
                <a:cs typeface="Arial"/>
              </a:rPr>
              <a:t>Curcubita</a:t>
            </a:r>
            <a:r>
              <a:rPr sz="592" i="1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spp.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:</a:t>
            </a:r>
            <a:endParaRPr sz="557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87486" y="2080045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93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10</a:t>
            </a:r>
            <a:r>
              <a:rPr sz="557" spc="139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86572" y="2082170"/>
            <a:ext cx="2142793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Pumpk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ns......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.............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....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kg...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......</a:t>
            </a:r>
            <a:r>
              <a:rPr sz="557" spc="-70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11.3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87486" y="2549833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93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20</a:t>
            </a:r>
            <a:r>
              <a:rPr sz="557" spc="7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6643" y="2551960"/>
            <a:ext cx="2177304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Squash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606264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606264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7" dirty="0">
                <a:solidFill>
                  <a:srgbClr val="606264"/>
                </a:solidFill>
                <a:latin typeface="Arial"/>
                <a:cs typeface="Arial"/>
              </a:rPr>
              <a:t>.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.......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......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1.5¢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/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endParaRPr sz="557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27524" y="2551960"/>
            <a:ext cx="251313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4.4¢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/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endParaRPr sz="557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87486" y="3021748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93.30</a:t>
            </a:r>
            <a:r>
              <a:rPr sz="557" spc="98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86147" y="3019444"/>
            <a:ext cx="2087929" cy="100051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Gourds </a:t>
            </a:r>
            <a:r>
              <a:rPr sz="592" i="1" spc="-17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92" i="1" spc="-17" dirty="0">
                <a:solidFill>
                  <a:srgbClr val="727475"/>
                </a:solidFill>
                <a:latin typeface="Arial"/>
                <a:cs typeface="Arial"/>
              </a:rPr>
              <a:t>Curcub</a:t>
            </a:r>
            <a:r>
              <a:rPr sz="592" i="1" spc="-1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92" i="1" spc="-17" dirty="0">
                <a:solidFill>
                  <a:srgbClr val="606264"/>
                </a:solidFill>
                <a:latin typeface="Arial"/>
                <a:cs typeface="Arial"/>
              </a:rPr>
              <a:t>ta 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spp.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).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...........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42464B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......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.....</a:t>
            </a:r>
            <a:r>
              <a:rPr sz="557" spc="-66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20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59147" y="2084295"/>
            <a:ext cx="831367" cy="1492740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53539" marR="3982" indent="-45131">
              <a:spcBef>
                <a:spcPts val="70"/>
              </a:spcBef>
              <a:tabLst>
                <a:tab pos="676976" algn="l"/>
              </a:tabLst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Free</a:t>
            </a:r>
            <a:r>
              <a:rPr sz="557" spc="-24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U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24" dirty="0">
                <a:solidFill>
                  <a:srgbClr val="606264"/>
                </a:solidFill>
                <a:latin typeface="Arial"/>
                <a:cs typeface="Arial"/>
              </a:rPr>
              <a:t>B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H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	</a:t>
            </a:r>
            <a:r>
              <a:rPr sz="557" spc="14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2654">
              <a:spcBef>
                <a:spcPts val="35"/>
              </a:spcBef>
            </a:pP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KR,</a:t>
            </a:r>
            <a:r>
              <a:rPr sz="557" spc="-91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326" marR="270348">
              <a:spcBef>
                <a:spcPts val="17"/>
              </a:spcBef>
            </a:pP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MX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727475"/>
                </a:solidFill>
                <a:latin typeface="Arial"/>
                <a:cs typeface="Arial"/>
              </a:rPr>
              <a:t>OM</a:t>
            </a:r>
            <a:r>
              <a:rPr sz="557" spc="10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P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21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SG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8849">
              <a:spcBef>
                <a:spcPts val="302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Free 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AU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BH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3539"/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CL,</a:t>
            </a:r>
            <a:r>
              <a:rPr sz="557" spc="-42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2654">
              <a:spcBef>
                <a:spcPts val="17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KR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91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326" marR="270348">
              <a:lnSpc>
                <a:spcPct val="102600"/>
              </a:lnSpc>
            </a:pPr>
            <a:r>
              <a:rPr sz="557" spc="-17" dirty="0">
                <a:solidFill>
                  <a:srgbClr val="606264"/>
                </a:solidFill>
                <a:latin typeface="Arial"/>
                <a:cs typeface="Arial"/>
              </a:rPr>
              <a:t>MX</a:t>
            </a:r>
            <a:r>
              <a:rPr sz="557" spc="-108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P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3539" marR="3540" indent="-45131">
              <a:lnSpc>
                <a:spcPts val="655"/>
              </a:lnSpc>
              <a:spcBef>
                <a:spcPts val="352"/>
              </a:spcBef>
              <a:tabLst>
                <a:tab pos="674764" algn="l"/>
              </a:tabLst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Fre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35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10" dirty="0">
                <a:solidFill>
                  <a:srgbClr val="606264"/>
                </a:solidFill>
                <a:latin typeface="Arial"/>
                <a:cs typeface="Arial"/>
              </a:rPr>
              <a:t>+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24" dirty="0">
                <a:solidFill>
                  <a:srgbClr val="606264"/>
                </a:solidFill>
                <a:latin typeface="Arial"/>
                <a:cs typeface="Arial"/>
              </a:rPr>
              <a:t>B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H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C</a:t>
            </a:r>
            <a:r>
              <a:rPr sz="557" spc="-21" dirty="0">
                <a:solidFill>
                  <a:srgbClr val="727475"/>
                </a:solidFill>
                <a:latin typeface="Arial"/>
                <a:cs typeface="Arial"/>
              </a:rPr>
              <a:t>A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	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14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10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84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4866">
              <a:lnSpc>
                <a:spcPts val="665"/>
              </a:lnSpc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KR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17" dirty="0">
                <a:solidFill>
                  <a:srgbClr val="727475"/>
                </a:solidFill>
                <a:latin typeface="Arial"/>
                <a:cs typeface="Arial"/>
              </a:rPr>
              <a:t>MX</a:t>
            </a:r>
            <a:r>
              <a:rPr sz="557" spc="-105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3539" marR="284949" indent="-442">
              <a:lnSpc>
                <a:spcPct val="102600"/>
              </a:lnSpc>
            </a:pP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 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11504">
              <a:spcBef>
                <a:spcPts val="17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4.3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AU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87486" y="3544679"/>
            <a:ext cx="280957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99</a:t>
            </a:r>
            <a:endParaRPr sz="557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3173" y="3544679"/>
            <a:ext cx="216359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Other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:</a:t>
            </a:r>
            <a:endParaRPr sz="557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87486" y="3631835"/>
            <a:ext cx="503510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0709.99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05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85814" y="3633961"/>
            <a:ext cx="2147660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J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camas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and 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breadfruit...............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............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kg 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59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11</a:t>
            </a:r>
            <a:r>
              <a:rPr sz="557" dirty="0">
                <a:solidFill>
                  <a:srgbClr val="42464B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3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887486" y="4099498"/>
            <a:ext cx="503510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99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10</a:t>
            </a:r>
            <a:r>
              <a:rPr sz="557" spc="45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86358" y="4099321"/>
            <a:ext cx="2104300" cy="100051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836" spc="-15" baseline="3472" dirty="0">
                <a:solidFill>
                  <a:srgbClr val="606264"/>
                </a:solidFill>
                <a:latin typeface="Arial"/>
                <a:cs typeface="Arial"/>
              </a:rPr>
              <a:t>Chayote </a:t>
            </a:r>
            <a:r>
              <a:rPr sz="888" i="1" spc="-26" baseline="3267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888" i="1" spc="-26" baseline="3267" dirty="0">
                <a:solidFill>
                  <a:srgbClr val="606264"/>
                </a:solidFill>
                <a:latin typeface="Arial"/>
                <a:cs typeface="Arial"/>
              </a:rPr>
              <a:t>Sechium </a:t>
            </a:r>
            <a:r>
              <a:rPr sz="888" i="1" spc="-31" baseline="3267" dirty="0">
                <a:solidFill>
                  <a:srgbClr val="727475"/>
                </a:solidFill>
                <a:latin typeface="Arial"/>
                <a:cs typeface="Arial"/>
              </a:rPr>
              <a:t>edule</a:t>
            </a:r>
            <a:r>
              <a:rPr sz="888" i="1" spc="-31" baseline="3267" dirty="0">
                <a:solidFill>
                  <a:srgbClr val="8C8E8E"/>
                </a:solidFill>
                <a:latin typeface="Arial"/>
                <a:cs typeface="Arial"/>
              </a:rPr>
              <a:t>).....</a:t>
            </a:r>
            <a:r>
              <a:rPr sz="888" i="1" spc="-31" baseline="3267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888" i="1" spc="-31" baseline="326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88" i="1" spc="-31" baseline="326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88" i="1" spc="-31" baseline="326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88" i="1" spc="-31" baseline="3267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888" i="1" spc="-31" baseline="3267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888" i="1" spc="-31" baseline="3267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888" i="1" spc="-31" baseline="326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88" i="1" spc="-31" baseline="326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88" i="1" spc="-31" baseline="3267" dirty="0">
                <a:solidFill>
                  <a:srgbClr val="8C8E8E"/>
                </a:solidFill>
                <a:latin typeface="Arial"/>
                <a:cs typeface="Arial"/>
              </a:rPr>
              <a:t>........</a:t>
            </a:r>
            <a:r>
              <a:rPr sz="888" i="1" spc="-31" baseline="3267" dirty="0">
                <a:solidFill>
                  <a:srgbClr val="606264"/>
                </a:solidFill>
                <a:latin typeface="Arial"/>
                <a:cs typeface="Arial"/>
              </a:rPr>
              <a:t>. 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kg</a:t>
            </a:r>
            <a:r>
              <a:rPr sz="557" spc="-56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...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.......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5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6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85359" y="4573538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99.14</a:t>
            </a:r>
            <a:r>
              <a:rPr sz="557" spc="98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84374" y="4575663"/>
            <a:ext cx="2089699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Okra..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.....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....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...... 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kg 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63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20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85359" y="5041201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0709.99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30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 00</a:t>
            </a:r>
            <a:endParaRPr sz="557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784091" y="5045452"/>
            <a:ext cx="2050763" cy="9472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F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i</a:t>
            </a:r>
            <a:r>
              <a:rPr sz="836" spc="-10" baseline="3472" dirty="0">
                <a:solidFill>
                  <a:srgbClr val="606264"/>
                </a:solidFill>
                <a:latin typeface="Arial"/>
                <a:cs typeface="Arial"/>
              </a:rPr>
              <a:t>ddlehead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greens.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836" spc="-10" baseline="3472" dirty="0">
                <a:solidFill>
                  <a:srgbClr val="606264"/>
                </a:solidFill>
                <a:latin typeface="Arial"/>
                <a:cs typeface="Arial"/>
              </a:rPr>
              <a:t>....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......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836" spc="-10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0" baseline="3472" dirty="0">
                <a:solidFill>
                  <a:srgbClr val="8C8E8E"/>
                </a:solidFill>
                <a:latin typeface="Arial"/>
                <a:cs typeface="Arial"/>
              </a:rPr>
              <a:t>. 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kg 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........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.....</a:t>
            </a:r>
            <a:r>
              <a:rPr sz="557" spc="-87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spc="17" dirty="0">
                <a:solidFill>
                  <a:srgbClr val="727475"/>
                </a:solidFill>
                <a:latin typeface="Arial"/>
                <a:cs typeface="Arial"/>
              </a:rPr>
              <a:t>8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85359" y="5510990"/>
            <a:ext cx="506165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0709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99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45</a:t>
            </a:r>
            <a:r>
              <a:rPr sz="557" spc="132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6642" y="5513115"/>
            <a:ext cx="2140581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Sweet 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corn.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.....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.........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606264"/>
                </a:solidFill>
                <a:latin typeface="Arial"/>
                <a:cs typeface="Arial"/>
              </a:rPr>
              <a:t>...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. 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kg.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.....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557" spc="63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10" dirty="0">
                <a:solidFill>
                  <a:srgbClr val="606264"/>
                </a:solidFill>
                <a:latin typeface="Arial"/>
                <a:cs typeface="Arial"/>
              </a:rPr>
              <a:t>21.3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85359" y="5985029"/>
            <a:ext cx="503510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0709.99.90</a:t>
            </a:r>
            <a:r>
              <a:rPr sz="557" spc="73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00</a:t>
            </a:r>
            <a:endParaRPr sz="557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84374" y="5987155"/>
            <a:ext cx="2089699" cy="94728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Other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606264"/>
                </a:solidFill>
                <a:latin typeface="Arial"/>
                <a:cs typeface="Arial"/>
              </a:rPr>
              <a:t>...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.......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.........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b="1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606264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727475"/>
                </a:solidFill>
                <a:latin typeface="Arial"/>
                <a:cs typeface="Arial"/>
              </a:rPr>
              <a:t>..</a:t>
            </a:r>
            <a:r>
              <a:rPr sz="836" spc="-15" baseline="3472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836" spc="-15" baseline="3472" dirty="0">
                <a:solidFill>
                  <a:srgbClr val="606264"/>
                </a:solidFill>
                <a:latin typeface="Arial"/>
                <a:cs typeface="Arial"/>
              </a:rPr>
              <a:t>.. 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kg 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</a:t>
            </a:r>
            <a:r>
              <a:rPr sz="557" spc="-10" dirty="0">
                <a:solidFill>
                  <a:srgbClr val="727475"/>
                </a:solidFill>
                <a:latin typeface="Arial"/>
                <a:cs typeface="Arial"/>
              </a:rPr>
              <a:t>...</a:t>
            </a:r>
            <a:r>
              <a:rPr sz="557" spc="-10" dirty="0">
                <a:solidFill>
                  <a:srgbClr val="8C8E8E"/>
                </a:solidFill>
                <a:latin typeface="Arial"/>
                <a:cs typeface="Arial"/>
              </a:rPr>
              <a:t>.....</a:t>
            </a:r>
            <a:r>
              <a:rPr sz="557" spc="-66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20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925398" y="5989280"/>
            <a:ext cx="162380" cy="94665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8849">
              <a:spcBef>
                <a:spcPts val="70"/>
              </a:spcBef>
            </a:pPr>
            <a:r>
              <a:rPr sz="557" spc="14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24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endParaRPr sz="557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259147" y="3636086"/>
            <a:ext cx="831367" cy="2914614"/>
          </a:xfrm>
          <a:prstGeom prst="rect">
            <a:avLst/>
          </a:prstGeom>
        </p:spPr>
        <p:txBody>
          <a:bodyPr vert="horz" wrap="square" lIns="0" tIns="6637" rIns="0" bIns="0" rtlCol="0">
            <a:spAutoFit/>
          </a:bodyPr>
          <a:lstStyle/>
          <a:p>
            <a:pPr marL="51326" marR="3540" indent="-42919">
              <a:lnSpc>
                <a:spcPct val="102600"/>
              </a:lnSpc>
              <a:spcBef>
                <a:spcPts val="52"/>
              </a:spcBef>
              <a:tabLst>
                <a:tab pos="674764" algn="l"/>
              </a:tabLst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Fre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38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24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U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24" dirty="0">
                <a:solidFill>
                  <a:srgbClr val="727475"/>
                </a:solidFill>
                <a:latin typeface="Arial"/>
                <a:cs typeface="Arial"/>
              </a:rPr>
              <a:t>B</a:t>
            </a:r>
            <a:r>
              <a:rPr sz="557" spc="-28" dirty="0">
                <a:solidFill>
                  <a:srgbClr val="727475"/>
                </a:solidFill>
                <a:latin typeface="Arial"/>
                <a:cs typeface="Arial"/>
              </a:rPr>
              <a:t>H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	</a:t>
            </a:r>
            <a:r>
              <a:rPr sz="557" spc="14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CL,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2654"/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10" dirty="0">
                <a:solidFill>
                  <a:srgbClr val="606264"/>
                </a:solidFill>
                <a:latin typeface="Arial"/>
                <a:cs typeface="Arial"/>
              </a:rPr>
              <a:t>JO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KR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115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326" marR="269463">
              <a:spcBef>
                <a:spcPts val="17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2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PA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SG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3539" marR="3540" indent="-45131">
              <a:lnSpc>
                <a:spcPct val="102600"/>
              </a:lnSpc>
              <a:spcBef>
                <a:spcPts val="285"/>
              </a:spcBef>
              <a:tabLst>
                <a:tab pos="674764" algn="l"/>
              </a:tabLst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Fre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28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14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5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10" dirty="0">
                <a:solidFill>
                  <a:srgbClr val="606264"/>
                </a:solidFill>
                <a:latin typeface="Arial"/>
                <a:cs typeface="Arial"/>
              </a:rPr>
              <a:t>U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24" dirty="0">
                <a:solidFill>
                  <a:srgbClr val="606264"/>
                </a:solidFill>
                <a:latin typeface="Arial"/>
                <a:cs typeface="Arial"/>
              </a:rPr>
              <a:t>B</a:t>
            </a:r>
            <a:r>
              <a:rPr sz="557" spc="-28" dirty="0">
                <a:solidFill>
                  <a:srgbClr val="606264"/>
                </a:solidFill>
                <a:latin typeface="Arial"/>
                <a:cs typeface="Arial"/>
              </a:rPr>
              <a:t>H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	</a:t>
            </a:r>
            <a:r>
              <a:rPr sz="557" spc="14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-14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4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2654">
              <a:spcBef>
                <a:spcPts val="17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KR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84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326" marR="272560">
              <a:lnSpc>
                <a:spcPts val="704"/>
              </a:lnSpc>
              <a:spcBef>
                <a:spcPts val="10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1326" marR="5310" indent="-42919">
              <a:spcBef>
                <a:spcPts val="272"/>
              </a:spcBef>
              <a:tabLst>
                <a:tab pos="674764" algn="l"/>
              </a:tabLst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Fre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e</a:t>
            </a:r>
            <a:r>
              <a:rPr sz="557" spc="-31" dirty="0">
                <a:solidFill>
                  <a:srgbClr val="727475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24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5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10" dirty="0">
                <a:solidFill>
                  <a:srgbClr val="606264"/>
                </a:solidFill>
                <a:latin typeface="Arial"/>
                <a:cs typeface="Arial"/>
              </a:rPr>
              <a:t>U</a:t>
            </a:r>
            <a:r>
              <a:rPr sz="557" spc="10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21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24" dirty="0">
                <a:solidFill>
                  <a:srgbClr val="606264"/>
                </a:solidFill>
                <a:latin typeface="Arial"/>
                <a:cs typeface="Arial"/>
              </a:rPr>
              <a:t>B</a:t>
            </a:r>
            <a:r>
              <a:rPr sz="557" spc="-28" dirty="0">
                <a:solidFill>
                  <a:srgbClr val="606264"/>
                </a:solidFill>
                <a:latin typeface="Arial"/>
                <a:cs typeface="Arial"/>
              </a:rPr>
              <a:t>H</a:t>
            </a:r>
            <a:r>
              <a:rPr sz="557" spc="10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	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5</a:t>
            </a:r>
            <a:r>
              <a:rPr sz="557" spc="-45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1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2654">
              <a:spcBef>
                <a:spcPts val="17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KR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326" marR="272560">
              <a:lnSpc>
                <a:spcPts val="683"/>
              </a:lnSpc>
              <a:spcBef>
                <a:spcPts val="14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1326" marR="3540" indent="-42919">
              <a:lnSpc>
                <a:spcPct val="102600"/>
              </a:lnSpc>
              <a:spcBef>
                <a:spcPts val="261"/>
              </a:spcBef>
              <a:tabLst>
                <a:tab pos="675648" algn="l"/>
              </a:tabLst>
            </a:pP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Fre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31" dirty="0">
                <a:solidFill>
                  <a:srgbClr val="606264"/>
                </a:solidFill>
                <a:latin typeface="Arial"/>
                <a:cs typeface="Arial"/>
              </a:rPr>
              <a:t> 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+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-21" dirty="0">
                <a:solidFill>
                  <a:srgbClr val="606264"/>
                </a:solidFill>
                <a:latin typeface="Arial"/>
                <a:cs typeface="Arial"/>
              </a:rPr>
              <a:t>A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U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1" dirty="0">
                <a:solidFill>
                  <a:srgbClr val="606264"/>
                </a:solidFill>
                <a:latin typeface="Arial"/>
                <a:cs typeface="Arial"/>
              </a:rPr>
              <a:t>B</a:t>
            </a:r>
            <a:r>
              <a:rPr sz="557" spc="-17" dirty="0">
                <a:solidFill>
                  <a:srgbClr val="606264"/>
                </a:solidFill>
                <a:latin typeface="Arial"/>
                <a:cs typeface="Arial"/>
              </a:rPr>
              <a:t>H</a:t>
            </a:r>
            <a:r>
              <a:rPr sz="557" spc="10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	</a:t>
            </a:r>
            <a:r>
              <a:rPr sz="557" spc="21" dirty="0">
                <a:solidFill>
                  <a:srgbClr val="727475"/>
                </a:solidFill>
                <a:latin typeface="Arial"/>
                <a:cs typeface="Arial"/>
              </a:rPr>
              <a:t>2</a:t>
            </a:r>
            <a:r>
              <a:rPr sz="557" spc="-38" dirty="0">
                <a:solidFill>
                  <a:srgbClr val="727475"/>
                </a:solidFill>
                <a:latin typeface="Arial"/>
                <a:cs typeface="Arial"/>
              </a:rPr>
              <a:t>0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1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2654">
              <a:spcBef>
                <a:spcPts val="17"/>
              </a:spcBef>
            </a:pPr>
            <a:r>
              <a:rPr sz="557" spc="-3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KR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70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326" marR="272560">
              <a:lnSpc>
                <a:spcPts val="683"/>
              </a:lnSpc>
              <a:spcBef>
                <a:spcPts val="14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118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1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1326" marR="5310" indent="-42919">
              <a:lnSpc>
                <a:spcPct val="102600"/>
              </a:lnSpc>
              <a:spcBef>
                <a:spcPts val="261"/>
              </a:spcBef>
            </a:pP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Free 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AU</a:t>
            </a:r>
            <a:r>
              <a:rPr sz="557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BH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CA,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50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% 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CO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2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0884">
              <a:spcBef>
                <a:spcPts val="17"/>
              </a:spcBef>
            </a:pP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KR</a:t>
            </a:r>
            <a:r>
              <a:rPr sz="557" spc="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769" marR="285834" indent="-442">
              <a:lnSpc>
                <a:spcPts val="704"/>
              </a:lnSpc>
              <a:spcBef>
                <a:spcPts val="10"/>
              </a:spcBef>
            </a:pP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17" dirty="0">
                <a:solidFill>
                  <a:srgbClr val="606264"/>
                </a:solidFill>
                <a:latin typeface="Arial"/>
                <a:cs typeface="Arial"/>
              </a:rPr>
              <a:t>P</a:t>
            </a:r>
            <a:r>
              <a:rPr sz="557" spc="1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7" dirty="0">
                <a:solidFill>
                  <a:srgbClr val="727475"/>
                </a:solidFill>
                <a:latin typeface="Arial"/>
                <a:cs typeface="Arial"/>
              </a:rPr>
              <a:t>PA</a:t>
            </a:r>
            <a:r>
              <a:rPr sz="557" spc="-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5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51326" marR="245570" indent="-42919">
              <a:spcBef>
                <a:spcPts val="258"/>
              </a:spcBef>
            </a:pPr>
            <a:r>
              <a:rPr sz="557" spc="-7" dirty="0">
                <a:solidFill>
                  <a:srgbClr val="606264"/>
                </a:solidFill>
                <a:latin typeface="Arial"/>
                <a:cs typeface="Arial"/>
              </a:rPr>
              <a:t>Free 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A+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7" dirty="0">
                <a:solidFill>
                  <a:srgbClr val="606264"/>
                </a:solidFill>
                <a:latin typeface="Arial"/>
                <a:cs typeface="Arial"/>
              </a:rPr>
              <a:t>BH</a:t>
            </a:r>
            <a:r>
              <a:rPr sz="557" spc="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CA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CL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CO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,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D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E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10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IL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0884">
              <a:spcBef>
                <a:spcPts val="17"/>
              </a:spcBef>
            </a:pP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JO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KR</a:t>
            </a:r>
            <a:r>
              <a:rPr sz="557" spc="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52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3" dirty="0">
                <a:solidFill>
                  <a:srgbClr val="727475"/>
                </a:solidFill>
                <a:latin typeface="Arial"/>
                <a:cs typeface="Arial"/>
              </a:rPr>
              <a:t>MA</a:t>
            </a:r>
            <a:r>
              <a:rPr sz="557" spc="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MX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endParaRPr sz="557">
              <a:latin typeface="Arial"/>
              <a:cs typeface="Arial"/>
            </a:endParaRPr>
          </a:p>
          <a:p>
            <a:pPr marL="51769" marR="285834" indent="-442">
              <a:lnSpc>
                <a:spcPct val="102600"/>
              </a:lnSpc>
            </a:pPr>
            <a:r>
              <a:rPr sz="557" spc="3" dirty="0">
                <a:solidFill>
                  <a:srgbClr val="606264"/>
                </a:solidFill>
                <a:latin typeface="Arial"/>
                <a:cs typeface="Arial"/>
              </a:rPr>
              <a:t>OM</a:t>
            </a:r>
            <a:r>
              <a:rPr sz="557" spc="3" dirty="0">
                <a:solidFill>
                  <a:srgbClr val="8C8E8E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7" dirty="0">
                <a:solidFill>
                  <a:srgbClr val="727475"/>
                </a:solidFill>
                <a:latin typeface="Arial"/>
                <a:cs typeface="Arial"/>
              </a:rPr>
              <a:t>P</a:t>
            </a:r>
            <a:r>
              <a:rPr sz="557" spc="7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38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PA</a:t>
            </a:r>
            <a:r>
              <a:rPr sz="557" spc="-3" dirty="0">
                <a:solidFill>
                  <a:srgbClr val="A1A3A3"/>
                </a:solidFill>
                <a:latin typeface="Arial"/>
                <a:cs typeface="Arial"/>
              </a:rPr>
              <a:t>,</a:t>
            </a:r>
            <a:r>
              <a:rPr sz="557" spc="-49" dirty="0">
                <a:solidFill>
                  <a:srgbClr val="A1A3A3"/>
                </a:solidFill>
                <a:latin typeface="Arial"/>
                <a:cs typeface="Arial"/>
              </a:rPr>
              <a:t> </a:t>
            </a:r>
            <a:r>
              <a:rPr sz="557" dirty="0">
                <a:solidFill>
                  <a:srgbClr val="727475"/>
                </a:solidFill>
                <a:latin typeface="Arial"/>
                <a:cs typeface="Arial"/>
              </a:rPr>
              <a:t>PE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,  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SG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  <a:p>
            <a:pPr marL="9292">
              <a:spcBef>
                <a:spcPts val="17"/>
              </a:spcBef>
            </a:pP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4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.</a:t>
            </a:r>
            <a:r>
              <a:rPr sz="557" dirty="0">
                <a:solidFill>
                  <a:srgbClr val="606264"/>
                </a:solidFill>
                <a:latin typeface="Arial"/>
                <a:cs typeface="Arial"/>
              </a:rPr>
              <a:t>3</a:t>
            </a:r>
            <a:r>
              <a:rPr sz="557" dirty="0">
                <a:solidFill>
                  <a:srgbClr val="8C8E8E"/>
                </a:solidFill>
                <a:latin typeface="Arial"/>
                <a:cs typeface="Arial"/>
              </a:rPr>
              <a:t>%</a:t>
            </a:r>
            <a:r>
              <a:rPr sz="557" spc="-38" dirty="0">
                <a:solidFill>
                  <a:srgbClr val="8C8E8E"/>
                </a:solidFill>
                <a:latin typeface="Arial"/>
                <a:cs typeface="Arial"/>
              </a:rPr>
              <a:t> 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(</a:t>
            </a:r>
            <a:r>
              <a:rPr sz="557" spc="-3" dirty="0">
                <a:solidFill>
                  <a:srgbClr val="606264"/>
                </a:solidFill>
                <a:latin typeface="Arial"/>
                <a:cs typeface="Arial"/>
              </a:rPr>
              <a:t>AU</a:t>
            </a:r>
            <a:r>
              <a:rPr sz="557" spc="-3" dirty="0">
                <a:solidFill>
                  <a:srgbClr val="8C8E8E"/>
                </a:solidFill>
                <a:latin typeface="Arial"/>
                <a:cs typeface="Arial"/>
              </a:rPr>
              <a:t>)</a:t>
            </a:r>
            <a:endParaRPr sz="557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4646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Aids (</a:t>
            </a:r>
            <a:r>
              <a:rPr lang="en-US" dirty="0"/>
              <a:t>U.S.)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9850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U.S. HS product search</a:t>
            </a:r>
          </a:p>
          <a:p>
            <a:pPr lvl="1"/>
            <a:r>
              <a:rPr lang="en-US" dirty="0">
                <a:hlinkClick r:id="rId2"/>
              </a:rPr>
              <a:t>https://hts.usitc.gov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U.S. </a:t>
            </a:r>
            <a:r>
              <a:rPr lang="en-US" dirty="0"/>
              <a:t>c</a:t>
            </a:r>
            <a:r>
              <a:rPr lang="en-US" dirty="0" smtClean="0"/>
              <a:t>urrent HTS (downloadable by Chapter)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hts.usitc.gov/current</a:t>
            </a:r>
            <a:endParaRPr lang="en-US" dirty="0" smtClean="0"/>
          </a:p>
          <a:p>
            <a:r>
              <a:rPr lang="en-US" dirty="0" smtClean="0"/>
              <a:t>Online </a:t>
            </a:r>
            <a:r>
              <a:rPr lang="en-US" dirty="0"/>
              <a:t>searchable U.S. Customs Rulings (CROSS)</a:t>
            </a:r>
          </a:p>
          <a:p>
            <a:pPr lvl="1"/>
            <a:r>
              <a:rPr lang="en-US" dirty="0">
                <a:hlinkClick r:id="rId4"/>
              </a:rPr>
              <a:t>https://rulings.cbp.gov/</a:t>
            </a:r>
            <a:endParaRPr lang="en-US" dirty="0"/>
          </a:p>
          <a:p>
            <a:r>
              <a:rPr lang="en-US" dirty="0"/>
              <a:t>Online learning tools</a:t>
            </a:r>
          </a:p>
          <a:p>
            <a:pPr lvl="1"/>
            <a:r>
              <a:rPr lang="en-US" dirty="0">
                <a:hlinkClick r:id="rId5"/>
              </a:rPr>
              <a:t>www.usitc.gov/elearning/hts/menu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www.ecustoms.com/compliance_solutions/tariff_classification_and_rulings_software.html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7C67-940B-47CC-9F18-23B3B42BCD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1394</Words>
  <Application>Microsoft Office PowerPoint</Application>
  <PresentationFormat>Widescreen</PresentationFormat>
  <Paragraphs>346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Garamond</vt:lpstr>
      <vt:lpstr>Gill Sans MT</vt:lpstr>
      <vt:lpstr>Times New Roman</vt:lpstr>
      <vt:lpstr>Trebuchet MS</vt:lpstr>
      <vt:lpstr>Wingdings 3</vt:lpstr>
      <vt:lpstr>Facet</vt:lpstr>
      <vt:lpstr>Basics of U.S. Customs Law Exporting to the  U.S. Using AGOA  </vt:lpstr>
      <vt:lpstr>Determinations Required for Entry</vt:lpstr>
      <vt:lpstr>Required entry documents </vt:lpstr>
      <vt:lpstr>Invoice requirements</vt:lpstr>
      <vt:lpstr>Classification </vt:lpstr>
      <vt:lpstr>Harmonized Commodity Description and Coding System – (Harmonized System or HS)</vt:lpstr>
      <vt:lpstr>Scope of HTS</vt:lpstr>
      <vt:lpstr>PowerPoint Presentation</vt:lpstr>
      <vt:lpstr>Extrinsic Aids (U.S.)</vt:lpstr>
      <vt:lpstr>Customs Valuation </vt:lpstr>
      <vt:lpstr>Additional Methods of Valuation</vt:lpstr>
      <vt:lpstr>Country of Origin</vt:lpstr>
      <vt:lpstr>Non-Preferential Rules of Origin</vt:lpstr>
      <vt:lpstr>Country of Origin Marking</vt:lpstr>
      <vt:lpstr>Rules of Origin for Preference Programs</vt:lpstr>
      <vt:lpstr>Admissibility</vt:lpstr>
      <vt:lpstr>FDA www.fda.gov</vt:lpstr>
      <vt:lpstr>FDA (cont.)</vt:lpstr>
      <vt:lpstr>FDA (cont.)</vt:lpstr>
      <vt:lpstr>USDA www.usda.gov</vt:lpstr>
      <vt:lpstr>EPA www.epa.gov</vt:lpstr>
      <vt:lpstr>International Organizations</vt:lpstr>
      <vt:lpstr>International Organizations</vt:lpstr>
      <vt:lpstr>AGOA Basics</vt:lpstr>
      <vt:lpstr>Required for Qualification under AGOA </vt:lpstr>
      <vt:lpstr>Eligible Products</vt:lpstr>
      <vt:lpstr>Direct Importation</vt:lpstr>
      <vt:lpstr>AGOA Origin Rules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U.S. Customs Law and Exporting to the U.S. Using AGOA</dc:title>
  <dc:creator>Jan</dc:creator>
  <cp:lastModifiedBy>Janet Forest</cp:lastModifiedBy>
  <cp:revision>17</cp:revision>
  <cp:lastPrinted>2018-01-18T20:44:51Z</cp:lastPrinted>
  <dcterms:created xsi:type="dcterms:W3CDTF">2018-01-10T19:35:06Z</dcterms:created>
  <dcterms:modified xsi:type="dcterms:W3CDTF">2019-03-22T13:59:03Z</dcterms:modified>
</cp:coreProperties>
</file>