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4" r:id="rId1"/>
  </p:sldMasterIdLst>
  <p:notesMasterIdLst>
    <p:notesMasterId r:id="rId16"/>
  </p:notesMasterIdLst>
  <p:sldIdLst>
    <p:sldId id="256" r:id="rId2"/>
    <p:sldId id="257" r:id="rId3"/>
    <p:sldId id="258" r:id="rId4"/>
    <p:sldId id="270" r:id="rId5"/>
    <p:sldId id="259" r:id="rId6"/>
    <p:sldId id="273" r:id="rId7"/>
    <p:sldId id="276" r:id="rId8"/>
    <p:sldId id="277" r:id="rId9"/>
    <p:sldId id="272" r:id="rId10"/>
    <p:sldId id="279" r:id="rId11"/>
    <p:sldId id="263" r:id="rId12"/>
    <p:sldId id="264" r:id="rId13"/>
    <p:sldId id="278" r:id="rId14"/>
    <p:sldId id="271" r:id="rId15"/>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Forest" initials="JF" lastIdx="1" clrIdx="0">
    <p:extLst>
      <p:ext uri="{19B8F6BF-5375-455C-9EA6-DF929625EA0E}">
        <p15:presenceInfo xmlns:p15="http://schemas.microsoft.com/office/powerpoint/2012/main" userId="d5010e26842f89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26BC48B-DBF0-45C0-8828-38B78BDBD4D5}">
  <a:tblStyle styleId="{B26BC48B-DBF0-45C0-8828-38B78BDBD4D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954" autoAdjust="0"/>
  </p:normalViewPr>
  <p:slideViewPr>
    <p:cSldViewPr snapToGrid="0">
      <p:cViewPr varScale="1">
        <p:scale>
          <a:sx n="66" d="100"/>
          <a:sy n="66" d="100"/>
        </p:scale>
        <p:origin x="500"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704828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 name="Google Shape;38;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871205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568eb17416_0_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568eb17416_0_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56699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568eb17416_0_2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568eb17416_0_2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872286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68eb17416_0_7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68eb17416_0_7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sz="1800" dirty="0">
              <a:latin typeface="Avenir"/>
              <a:ea typeface="Avenir"/>
              <a:cs typeface="Avenir"/>
              <a:sym typeface="Avenir"/>
            </a:endParaRPr>
          </a:p>
        </p:txBody>
      </p:sp>
    </p:spTree>
    <p:extLst>
      <p:ext uri="{BB962C8B-B14F-4D97-AF65-F5344CB8AC3E}">
        <p14:creationId xmlns:p14="http://schemas.microsoft.com/office/powerpoint/2010/main" val="791535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6623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61766" indent="0">
              <a:buNone/>
            </a:pPr>
            <a:endParaRPr lang="en-US" dirty="0"/>
          </a:p>
        </p:txBody>
      </p:sp>
    </p:spTree>
    <p:extLst>
      <p:ext uri="{BB962C8B-B14F-4D97-AF65-F5344CB8AC3E}">
        <p14:creationId xmlns:p14="http://schemas.microsoft.com/office/powerpoint/2010/main" val="365171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7c7b596a9_0_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7c7b596a9_0_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4106732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11ea20348_0_5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11ea20348_0_5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464434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656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Font typeface="Avenir"/>
              <a:buNone/>
              <a:defRPr sz="5200">
                <a:latin typeface="Avenir"/>
                <a:ea typeface="Avenir"/>
                <a:cs typeface="Avenir"/>
                <a:sym typeface="Avenir"/>
              </a:defRPr>
            </a:lvl2pPr>
            <a:lvl3pPr lvl="2" algn="ctr">
              <a:spcBef>
                <a:spcPts val="0"/>
              </a:spcBef>
              <a:spcAft>
                <a:spcPts val="0"/>
              </a:spcAft>
              <a:buSzPts val="5200"/>
              <a:buFont typeface="Avenir"/>
              <a:buNone/>
              <a:defRPr sz="5200">
                <a:latin typeface="Avenir"/>
                <a:ea typeface="Avenir"/>
                <a:cs typeface="Avenir"/>
                <a:sym typeface="Avenir"/>
              </a:defRPr>
            </a:lvl3pPr>
            <a:lvl4pPr lvl="3" algn="ctr">
              <a:spcBef>
                <a:spcPts val="0"/>
              </a:spcBef>
              <a:spcAft>
                <a:spcPts val="0"/>
              </a:spcAft>
              <a:buSzPts val="5200"/>
              <a:buFont typeface="Avenir"/>
              <a:buNone/>
              <a:defRPr sz="5200">
                <a:latin typeface="Avenir"/>
                <a:ea typeface="Avenir"/>
                <a:cs typeface="Avenir"/>
                <a:sym typeface="Avenir"/>
              </a:defRPr>
            </a:lvl4pPr>
            <a:lvl5pPr lvl="4" algn="ctr">
              <a:spcBef>
                <a:spcPts val="0"/>
              </a:spcBef>
              <a:spcAft>
                <a:spcPts val="0"/>
              </a:spcAft>
              <a:buSzPts val="5200"/>
              <a:buFont typeface="Avenir"/>
              <a:buNone/>
              <a:defRPr sz="5200">
                <a:latin typeface="Avenir"/>
                <a:ea typeface="Avenir"/>
                <a:cs typeface="Avenir"/>
                <a:sym typeface="Avenir"/>
              </a:defRPr>
            </a:lvl5pPr>
            <a:lvl6pPr lvl="5" algn="ctr">
              <a:spcBef>
                <a:spcPts val="0"/>
              </a:spcBef>
              <a:spcAft>
                <a:spcPts val="0"/>
              </a:spcAft>
              <a:buSzPts val="5200"/>
              <a:buFont typeface="Avenir"/>
              <a:buNone/>
              <a:defRPr sz="5200">
                <a:latin typeface="Avenir"/>
                <a:ea typeface="Avenir"/>
                <a:cs typeface="Avenir"/>
                <a:sym typeface="Avenir"/>
              </a:defRPr>
            </a:lvl6pPr>
            <a:lvl7pPr lvl="6" algn="ctr">
              <a:spcBef>
                <a:spcPts val="0"/>
              </a:spcBef>
              <a:spcAft>
                <a:spcPts val="0"/>
              </a:spcAft>
              <a:buSzPts val="5200"/>
              <a:buFont typeface="Avenir"/>
              <a:buNone/>
              <a:defRPr sz="5200">
                <a:latin typeface="Avenir"/>
                <a:ea typeface="Avenir"/>
                <a:cs typeface="Avenir"/>
                <a:sym typeface="Avenir"/>
              </a:defRPr>
            </a:lvl7pPr>
            <a:lvl8pPr lvl="7" algn="ctr">
              <a:spcBef>
                <a:spcPts val="0"/>
              </a:spcBef>
              <a:spcAft>
                <a:spcPts val="0"/>
              </a:spcAft>
              <a:buSzPts val="5200"/>
              <a:buFont typeface="Avenir"/>
              <a:buNone/>
              <a:defRPr sz="5200">
                <a:latin typeface="Avenir"/>
                <a:ea typeface="Avenir"/>
                <a:cs typeface="Avenir"/>
                <a:sym typeface="Avenir"/>
              </a:defRPr>
            </a:lvl8pPr>
            <a:lvl9pPr lvl="8" algn="ctr">
              <a:spcBef>
                <a:spcPts val="0"/>
              </a:spcBef>
              <a:spcAft>
                <a:spcPts val="0"/>
              </a:spcAft>
              <a:buSzPts val="5200"/>
              <a:buFont typeface="Avenir"/>
              <a:buNone/>
              <a:defRPr sz="5200">
                <a:latin typeface="Avenir"/>
                <a:ea typeface="Avenir"/>
                <a:cs typeface="Avenir"/>
                <a:sym typeface="Avenir"/>
              </a:defRPr>
            </a:lvl9pPr>
          </a:lstStyle>
          <a:p>
            <a:endParaRPr/>
          </a:p>
        </p:txBody>
      </p:sp>
      <p:sp>
        <p:nvSpPr>
          <p:cNvPr id="12" name="Google Shape;12;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Font typeface="Avenir"/>
              <a:buNone/>
              <a:defRPr sz="3600">
                <a:latin typeface="Avenir"/>
                <a:ea typeface="Avenir"/>
                <a:cs typeface="Avenir"/>
                <a:sym typeface="Avenir"/>
              </a:defRPr>
            </a:lvl2pPr>
            <a:lvl3pPr lvl="2" algn="ctr">
              <a:spcBef>
                <a:spcPts val="0"/>
              </a:spcBef>
              <a:spcAft>
                <a:spcPts val="0"/>
              </a:spcAft>
              <a:buSzPts val="3600"/>
              <a:buFont typeface="Avenir"/>
              <a:buNone/>
              <a:defRPr sz="3600">
                <a:latin typeface="Avenir"/>
                <a:ea typeface="Avenir"/>
                <a:cs typeface="Avenir"/>
                <a:sym typeface="Avenir"/>
              </a:defRPr>
            </a:lvl3pPr>
            <a:lvl4pPr lvl="3" algn="ctr">
              <a:spcBef>
                <a:spcPts val="0"/>
              </a:spcBef>
              <a:spcAft>
                <a:spcPts val="0"/>
              </a:spcAft>
              <a:buSzPts val="3600"/>
              <a:buFont typeface="Avenir"/>
              <a:buNone/>
              <a:defRPr sz="3600">
                <a:latin typeface="Avenir"/>
                <a:ea typeface="Avenir"/>
                <a:cs typeface="Avenir"/>
                <a:sym typeface="Avenir"/>
              </a:defRPr>
            </a:lvl4pPr>
            <a:lvl5pPr lvl="4" algn="ctr">
              <a:spcBef>
                <a:spcPts val="0"/>
              </a:spcBef>
              <a:spcAft>
                <a:spcPts val="0"/>
              </a:spcAft>
              <a:buSzPts val="3600"/>
              <a:buFont typeface="Avenir"/>
              <a:buNone/>
              <a:defRPr sz="3600">
                <a:latin typeface="Avenir"/>
                <a:ea typeface="Avenir"/>
                <a:cs typeface="Avenir"/>
                <a:sym typeface="Avenir"/>
              </a:defRPr>
            </a:lvl5pPr>
            <a:lvl6pPr lvl="5" algn="ctr">
              <a:spcBef>
                <a:spcPts val="0"/>
              </a:spcBef>
              <a:spcAft>
                <a:spcPts val="0"/>
              </a:spcAft>
              <a:buSzPts val="3600"/>
              <a:buFont typeface="Avenir"/>
              <a:buNone/>
              <a:defRPr sz="3600">
                <a:latin typeface="Avenir"/>
                <a:ea typeface="Avenir"/>
                <a:cs typeface="Avenir"/>
                <a:sym typeface="Avenir"/>
              </a:defRPr>
            </a:lvl6pPr>
            <a:lvl7pPr lvl="6" algn="ctr">
              <a:spcBef>
                <a:spcPts val="0"/>
              </a:spcBef>
              <a:spcAft>
                <a:spcPts val="0"/>
              </a:spcAft>
              <a:buSzPts val="3600"/>
              <a:buFont typeface="Avenir"/>
              <a:buNone/>
              <a:defRPr sz="3600">
                <a:latin typeface="Avenir"/>
                <a:ea typeface="Avenir"/>
                <a:cs typeface="Avenir"/>
                <a:sym typeface="Avenir"/>
              </a:defRPr>
            </a:lvl7pPr>
            <a:lvl8pPr lvl="7" algn="ctr">
              <a:spcBef>
                <a:spcPts val="0"/>
              </a:spcBef>
              <a:spcAft>
                <a:spcPts val="0"/>
              </a:spcAft>
              <a:buSzPts val="3600"/>
              <a:buFont typeface="Avenir"/>
              <a:buNone/>
              <a:defRPr sz="3600">
                <a:latin typeface="Avenir"/>
                <a:ea typeface="Avenir"/>
                <a:cs typeface="Avenir"/>
                <a:sym typeface="Avenir"/>
              </a:defRPr>
            </a:lvl8pPr>
            <a:lvl9pPr lvl="8" algn="ctr">
              <a:spcBef>
                <a:spcPts val="0"/>
              </a:spcBef>
              <a:spcAft>
                <a:spcPts val="0"/>
              </a:spcAft>
              <a:buSzPts val="3600"/>
              <a:buFont typeface="Avenir"/>
              <a:buNone/>
              <a:defRPr sz="3600">
                <a:latin typeface="Avenir"/>
                <a:ea typeface="Avenir"/>
                <a:cs typeface="Avenir"/>
                <a:sym typeface="Avenir"/>
              </a:defRPr>
            </a:lvl9pPr>
          </a:lstStyle>
          <a:p>
            <a:endParaRPr/>
          </a:p>
        </p:txBody>
      </p:sp>
      <p:sp>
        <p:nvSpPr>
          <p:cNvPr id="16" name="Google Shape;16;p3"/>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40250" y="49125"/>
            <a:ext cx="8691900" cy="850500"/>
          </a:xfrm>
          <a:prstGeom prst="rect">
            <a:avLst/>
          </a:prstGeom>
        </p:spPr>
        <p:txBody>
          <a:bodyPr spcFirstLastPara="1" wrap="square" lIns="91425" tIns="91425" rIns="91425" bIns="91425" anchor="t" anchorCtr="0"/>
          <a:lstStyle>
            <a:lvl1pPr lvl="0">
              <a:spcBef>
                <a:spcPts val="0"/>
              </a:spcBef>
              <a:spcAft>
                <a:spcPts val="0"/>
              </a:spcAft>
              <a:buSzPts val="2200"/>
              <a:buNone/>
              <a:defRPr sz="22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0794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1" name="Google Shape;21;p4"/>
          <p:cNvPicPr preferRelativeResize="0"/>
          <p:nvPr/>
        </p:nvPicPr>
        <p:blipFill>
          <a:blip r:embed="rId2">
            <a:alphaModFix/>
          </a:blip>
          <a:stretch>
            <a:fillRect/>
          </a:stretch>
        </p:blipFill>
        <p:spPr>
          <a:xfrm>
            <a:off x="140259" y="852225"/>
            <a:ext cx="8741425" cy="476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140250" y="41575"/>
            <a:ext cx="8692200" cy="858000"/>
          </a:xfrm>
          <a:prstGeom prst="rect">
            <a:avLst/>
          </a:prstGeom>
        </p:spPr>
        <p:txBody>
          <a:bodyPr spcFirstLastPara="1" wrap="square" lIns="91425" tIns="91425" rIns="91425" bIns="91425" anchor="t" anchorCtr="0"/>
          <a:lstStyle>
            <a:lvl1pPr lvl="0">
              <a:spcBef>
                <a:spcPts val="0"/>
              </a:spcBef>
              <a:spcAft>
                <a:spcPts val="0"/>
              </a:spcAft>
              <a:buSzPts val="2200"/>
              <a:buNone/>
              <a:defRPr sz="2200"/>
            </a:lvl1pPr>
            <a:lvl2pPr lvl="1">
              <a:spcBef>
                <a:spcPts val="0"/>
              </a:spcBef>
              <a:spcAft>
                <a:spcPts val="0"/>
              </a:spcAft>
              <a:buSzPts val="2200"/>
              <a:buNone/>
              <a:defRPr sz="2200"/>
            </a:lvl2pPr>
            <a:lvl3pPr lvl="2">
              <a:spcBef>
                <a:spcPts val="0"/>
              </a:spcBef>
              <a:spcAft>
                <a:spcPts val="0"/>
              </a:spcAft>
              <a:buSzPts val="2200"/>
              <a:buNone/>
              <a:defRPr sz="2200"/>
            </a:lvl3pPr>
            <a:lvl4pPr lvl="3">
              <a:spcBef>
                <a:spcPts val="0"/>
              </a:spcBef>
              <a:spcAft>
                <a:spcPts val="0"/>
              </a:spcAft>
              <a:buSzPts val="2200"/>
              <a:buNone/>
              <a:defRPr sz="2200"/>
            </a:lvl4pPr>
            <a:lvl5pPr lvl="4">
              <a:spcBef>
                <a:spcPts val="0"/>
              </a:spcBef>
              <a:spcAft>
                <a:spcPts val="0"/>
              </a:spcAft>
              <a:buSzPts val="2200"/>
              <a:buNone/>
              <a:defRPr sz="2200"/>
            </a:lvl5pPr>
            <a:lvl6pPr lvl="5">
              <a:spcBef>
                <a:spcPts val="0"/>
              </a:spcBef>
              <a:spcAft>
                <a:spcPts val="0"/>
              </a:spcAft>
              <a:buSzPts val="2200"/>
              <a:buNone/>
              <a:defRPr sz="2200"/>
            </a:lvl6pPr>
            <a:lvl7pPr lvl="6">
              <a:spcBef>
                <a:spcPts val="0"/>
              </a:spcBef>
              <a:spcAft>
                <a:spcPts val="0"/>
              </a:spcAft>
              <a:buSzPts val="2200"/>
              <a:buNone/>
              <a:defRPr sz="2200"/>
            </a:lvl7pPr>
            <a:lvl8pPr lvl="7">
              <a:spcBef>
                <a:spcPts val="0"/>
              </a:spcBef>
              <a:spcAft>
                <a:spcPts val="0"/>
              </a:spcAft>
              <a:buSzPts val="2200"/>
              <a:buNone/>
              <a:defRPr sz="2200"/>
            </a:lvl8pPr>
            <a:lvl9pPr lvl="8">
              <a:spcBef>
                <a:spcPts val="0"/>
              </a:spcBef>
              <a:spcAft>
                <a:spcPts val="0"/>
              </a:spcAft>
              <a:buSzPts val="2200"/>
              <a:buNone/>
              <a:defRPr sz="2200"/>
            </a:lvl9pPr>
          </a:lstStyle>
          <a:p>
            <a:endParaRPr/>
          </a:p>
        </p:txBody>
      </p:sp>
      <p:sp>
        <p:nvSpPr>
          <p:cNvPr id="24" name="Google Shape;24;p5"/>
          <p:cNvSpPr txBox="1">
            <a:spLocks noGrp="1"/>
          </p:cNvSpPr>
          <p:nvPr>
            <p:ph type="body" idx="1"/>
          </p:nvPr>
        </p:nvSpPr>
        <p:spPr>
          <a:xfrm>
            <a:off x="311700" y="17652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7652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27" name="Google Shape;27;p5"/>
          <p:cNvSpPr txBox="1"/>
          <p:nvPr/>
        </p:nvSpPr>
        <p:spPr>
          <a:xfrm>
            <a:off x="311700" y="1283425"/>
            <a:ext cx="3999900" cy="48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 name="Google Shape;28;p5"/>
          <p:cNvSpPr txBox="1"/>
          <p:nvPr/>
        </p:nvSpPr>
        <p:spPr>
          <a:xfrm>
            <a:off x="4832400" y="1283425"/>
            <a:ext cx="3999900" cy="48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9" name="Google Shape;29;p5"/>
          <p:cNvPicPr preferRelativeResize="0"/>
          <p:nvPr/>
        </p:nvPicPr>
        <p:blipFill>
          <a:blip r:embed="rId2">
            <a:alphaModFix/>
          </a:blip>
          <a:stretch>
            <a:fillRect/>
          </a:stretch>
        </p:blipFill>
        <p:spPr>
          <a:xfrm>
            <a:off x="140259" y="852225"/>
            <a:ext cx="8741425" cy="476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140250" y="41575"/>
            <a:ext cx="8692200" cy="858000"/>
          </a:xfrm>
          <a:prstGeom prst="rect">
            <a:avLst/>
          </a:prstGeom>
        </p:spPr>
        <p:txBody>
          <a:bodyPr spcFirstLastPara="1" wrap="square" lIns="91425" tIns="91425" rIns="91425" bIns="91425" anchor="t" anchorCtr="0"/>
          <a:lstStyle>
            <a:lvl1pPr lvl="0">
              <a:spcBef>
                <a:spcPts val="0"/>
              </a:spcBef>
              <a:spcAft>
                <a:spcPts val="0"/>
              </a:spcAft>
              <a:buSzPts val="2200"/>
              <a:buNone/>
              <a:defRPr sz="2200"/>
            </a:lvl1pPr>
            <a:lvl2pPr lvl="1">
              <a:spcBef>
                <a:spcPts val="0"/>
              </a:spcBef>
              <a:spcAft>
                <a:spcPts val="0"/>
              </a:spcAft>
              <a:buSzPts val="2200"/>
              <a:buNone/>
              <a:defRPr sz="2200"/>
            </a:lvl2pPr>
            <a:lvl3pPr lvl="2">
              <a:spcBef>
                <a:spcPts val="0"/>
              </a:spcBef>
              <a:spcAft>
                <a:spcPts val="0"/>
              </a:spcAft>
              <a:buSzPts val="2200"/>
              <a:buNone/>
              <a:defRPr sz="2200"/>
            </a:lvl3pPr>
            <a:lvl4pPr lvl="3">
              <a:spcBef>
                <a:spcPts val="0"/>
              </a:spcBef>
              <a:spcAft>
                <a:spcPts val="0"/>
              </a:spcAft>
              <a:buSzPts val="2200"/>
              <a:buNone/>
              <a:defRPr sz="2200"/>
            </a:lvl4pPr>
            <a:lvl5pPr lvl="4">
              <a:spcBef>
                <a:spcPts val="0"/>
              </a:spcBef>
              <a:spcAft>
                <a:spcPts val="0"/>
              </a:spcAft>
              <a:buSzPts val="2200"/>
              <a:buNone/>
              <a:defRPr sz="2200"/>
            </a:lvl5pPr>
            <a:lvl6pPr lvl="5">
              <a:spcBef>
                <a:spcPts val="0"/>
              </a:spcBef>
              <a:spcAft>
                <a:spcPts val="0"/>
              </a:spcAft>
              <a:buSzPts val="2200"/>
              <a:buNone/>
              <a:defRPr sz="2200"/>
            </a:lvl6pPr>
            <a:lvl7pPr lvl="6">
              <a:spcBef>
                <a:spcPts val="0"/>
              </a:spcBef>
              <a:spcAft>
                <a:spcPts val="0"/>
              </a:spcAft>
              <a:buSzPts val="2200"/>
              <a:buNone/>
              <a:defRPr sz="2200"/>
            </a:lvl7pPr>
            <a:lvl8pPr lvl="7">
              <a:spcBef>
                <a:spcPts val="0"/>
              </a:spcBef>
              <a:spcAft>
                <a:spcPts val="0"/>
              </a:spcAft>
              <a:buSzPts val="2200"/>
              <a:buNone/>
              <a:defRPr sz="2200"/>
            </a:lvl8pPr>
            <a:lvl9pPr lvl="8">
              <a:spcBef>
                <a:spcPts val="0"/>
              </a:spcBef>
              <a:spcAft>
                <a:spcPts val="0"/>
              </a:spcAft>
              <a:buSzPts val="2200"/>
              <a:buNone/>
              <a:defRPr sz="2200"/>
            </a:lvl9pPr>
          </a:lstStyle>
          <a:p>
            <a:endParaRPr/>
          </a:p>
        </p:txBody>
      </p:sp>
      <p:sp>
        <p:nvSpPr>
          <p:cNvPr id="32" name="Google Shape;32;p6"/>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3" name="Google Shape;33;p6"/>
          <p:cNvPicPr preferRelativeResize="0"/>
          <p:nvPr/>
        </p:nvPicPr>
        <p:blipFill>
          <a:blip r:embed="rId2">
            <a:alphaModFix/>
          </a:blip>
          <a:stretch>
            <a:fillRect/>
          </a:stretch>
        </p:blipFill>
        <p:spPr>
          <a:xfrm>
            <a:off x="140259" y="852225"/>
            <a:ext cx="8741425" cy="4762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7"/>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1361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Avenir"/>
              <a:buNone/>
              <a:defRPr sz="2800">
                <a:solidFill>
                  <a:schemeClr val="dk1"/>
                </a:solidFill>
                <a:latin typeface="Avenir"/>
                <a:ea typeface="Avenir"/>
                <a:cs typeface="Avenir"/>
                <a:sym typeface="Avenir"/>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0794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Avenir"/>
              <a:buChar char="●"/>
              <a:defRPr sz="1800">
                <a:solidFill>
                  <a:schemeClr val="dk2"/>
                </a:solidFill>
                <a:latin typeface="Avenir"/>
                <a:ea typeface="Avenir"/>
                <a:cs typeface="Avenir"/>
                <a:sym typeface="Avenir"/>
              </a:defRPr>
            </a:lvl1pPr>
            <a:lvl2pPr marL="914400" lvl="1"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2pPr>
            <a:lvl3pPr marL="1371600" lvl="2"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3pPr>
            <a:lvl4pPr marL="1828800" lvl="3"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4pPr>
            <a:lvl5pPr marL="2286000" lvl="4"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5pPr>
            <a:lvl6pPr marL="2743200" lvl="5"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6pPr>
            <a:lvl7pPr marL="3200400" lvl="6"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7pPr>
            <a:lvl8pPr marL="3657600" lvl="7"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8pPr>
            <a:lvl9pPr marL="4114800" lvl="8" indent="-317500">
              <a:lnSpc>
                <a:spcPct val="115000"/>
              </a:lnSpc>
              <a:spcBef>
                <a:spcPts val="1600"/>
              </a:spcBef>
              <a:spcAft>
                <a:spcPts val="1600"/>
              </a:spcAft>
              <a:buClr>
                <a:schemeClr val="dk2"/>
              </a:buClr>
              <a:buSzPts val="1400"/>
              <a:buFont typeface="Avenir"/>
              <a:buChar char="■"/>
              <a:defRPr>
                <a:solidFill>
                  <a:schemeClr val="dk2"/>
                </a:solidFill>
                <a:latin typeface="Avenir"/>
                <a:ea typeface="Avenir"/>
                <a:cs typeface="Avenir"/>
                <a:sym typeface="Avenir"/>
              </a:defRPr>
            </a:lvl9pPr>
          </a:lstStyle>
          <a:p>
            <a:endParaRPr/>
          </a:p>
        </p:txBody>
      </p:sp>
      <p:cxnSp>
        <p:nvCxnSpPr>
          <p:cNvPr id="8" name="Google Shape;8;p1"/>
          <p:cNvCxnSpPr/>
          <p:nvPr/>
        </p:nvCxnSpPr>
        <p:spPr>
          <a:xfrm rot="10800000" flipH="1">
            <a:off x="120464" y="6556225"/>
            <a:ext cx="8884500" cy="8700"/>
          </a:xfrm>
          <a:prstGeom prst="straightConnector1">
            <a:avLst/>
          </a:prstGeom>
          <a:noFill/>
          <a:ln w="9525" cap="flat" cmpd="sng">
            <a:solidFill>
              <a:schemeClr val="dk2"/>
            </a:solidFill>
            <a:prstDash val="solid"/>
            <a:round/>
            <a:headEnd type="none" w="med" len="med"/>
            <a:tailEnd type="none" w="med" len="med"/>
          </a:ln>
        </p:spPr>
      </p:cxnSp>
      <p:sp>
        <p:nvSpPr>
          <p:cNvPr id="9" name="Google Shape;9;p1"/>
          <p:cNvSpPr txBox="1">
            <a:spLocks noGrp="1"/>
          </p:cNvSpPr>
          <p:nvPr>
            <p:ph type="sldNum" idx="12"/>
          </p:nvPr>
        </p:nvSpPr>
        <p:spPr>
          <a:xfrm>
            <a:off x="8472458" y="6446222"/>
            <a:ext cx="548700" cy="5247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8"/>
          <p:cNvSpPr/>
          <p:nvPr/>
        </p:nvSpPr>
        <p:spPr>
          <a:xfrm>
            <a:off x="83075" y="102475"/>
            <a:ext cx="8959500" cy="9366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txBox="1">
            <a:spLocks noGrp="1"/>
          </p:cNvSpPr>
          <p:nvPr>
            <p:ph type="ctrTitle"/>
          </p:nvPr>
        </p:nvSpPr>
        <p:spPr>
          <a:xfrm>
            <a:off x="302525" y="1649400"/>
            <a:ext cx="8520600" cy="2655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a:t>African Growth &amp; Opportunity Act</a:t>
            </a:r>
            <a:endParaRPr sz="4000"/>
          </a:p>
          <a:p>
            <a:pPr marL="0" lvl="0" indent="0" algn="ctr" rtl="0">
              <a:spcBef>
                <a:spcPts val="0"/>
              </a:spcBef>
              <a:spcAft>
                <a:spcPts val="0"/>
              </a:spcAft>
              <a:buNone/>
            </a:pPr>
            <a:endParaRPr sz="2000"/>
          </a:p>
          <a:p>
            <a:pPr marL="0" lvl="0" indent="0" algn="ctr" rtl="0">
              <a:spcBef>
                <a:spcPts val="0"/>
              </a:spcBef>
              <a:spcAft>
                <a:spcPts val="0"/>
              </a:spcAft>
              <a:buNone/>
            </a:pPr>
            <a:r>
              <a:rPr lang="en" sz="3200"/>
              <a:t>Overview of Law</a:t>
            </a:r>
            <a:endParaRPr sz="3200"/>
          </a:p>
          <a:p>
            <a:pPr marL="0" lvl="0" indent="0" algn="ctr" rtl="0">
              <a:spcBef>
                <a:spcPts val="0"/>
              </a:spcBef>
              <a:spcAft>
                <a:spcPts val="0"/>
              </a:spcAft>
              <a:buNone/>
            </a:pPr>
            <a:r>
              <a:rPr lang="en" sz="3200"/>
              <a:t>Advantages</a:t>
            </a:r>
            <a:endParaRPr sz="3200"/>
          </a:p>
          <a:p>
            <a:pPr marL="0" lvl="0" indent="0" algn="ctr" rtl="0">
              <a:spcBef>
                <a:spcPts val="0"/>
              </a:spcBef>
              <a:spcAft>
                <a:spcPts val="0"/>
              </a:spcAft>
              <a:buNone/>
            </a:pPr>
            <a:r>
              <a:rPr lang="en" sz="3200"/>
              <a:t>Outlook for the Future</a:t>
            </a:r>
            <a:endParaRPr sz="3200"/>
          </a:p>
        </p:txBody>
      </p:sp>
      <p:sp>
        <p:nvSpPr>
          <p:cNvPr id="42" name="Google Shape;42;p8"/>
          <p:cNvSpPr txBox="1">
            <a:spLocks noGrp="1"/>
          </p:cNvSpPr>
          <p:nvPr>
            <p:ph type="subTitle" idx="1"/>
          </p:nvPr>
        </p:nvSpPr>
        <p:spPr>
          <a:xfrm>
            <a:off x="311700" y="4468953"/>
            <a:ext cx="8520600" cy="69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600"/>
              <a:t>Jan Forest</a:t>
            </a:r>
            <a:endParaRPr sz="2600"/>
          </a:p>
          <a:p>
            <a:pPr marL="0" lvl="0" indent="0" algn="ctr" rtl="0">
              <a:spcBef>
                <a:spcPts val="0"/>
              </a:spcBef>
              <a:spcAft>
                <a:spcPts val="0"/>
              </a:spcAft>
              <a:buNone/>
            </a:pPr>
            <a:r>
              <a:rPr lang="en" sz="2600"/>
              <a:t>May 8 2019</a:t>
            </a:r>
            <a:endParaRPr sz="2600"/>
          </a:p>
        </p:txBody>
      </p:sp>
      <p:pic>
        <p:nvPicPr>
          <p:cNvPr id="43" name="Google Shape;43;p8"/>
          <p:cNvPicPr preferRelativeResize="0"/>
          <p:nvPr/>
        </p:nvPicPr>
        <p:blipFill>
          <a:blip r:embed="rId3">
            <a:alphaModFix/>
          </a:blip>
          <a:stretch>
            <a:fillRect/>
          </a:stretch>
        </p:blipFill>
        <p:spPr>
          <a:xfrm>
            <a:off x="311712" y="345650"/>
            <a:ext cx="2651374" cy="441075"/>
          </a:xfrm>
          <a:prstGeom prst="rect">
            <a:avLst/>
          </a:prstGeom>
          <a:noFill/>
          <a:ln>
            <a:noFill/>
          </a:ln>
        </p:spPr>
      </p:pic>
      <p:pic>
        <p:nvPicPr>
          <p:cNvPr id="44" name="Google Shape;44;p8" descr="Image result for usaid logo"/>
          <p:cNvPicPr preferRelativeResize="0"/>
          <p:nvPr/>
        </p:nvPicPr>
        <p:blipFill>
          <a:blip r:embed="rId4">
            <a:alphaModFix/>
          </a:blip>
          <a:stretch>
            <a:fillRect/>
          </a:stretch>
        </p:blipFill>
        <p:spPr>
          <a:xfrm>
            <a:off x="7228772" y="-5"/>
            <a:ext cx="1558550" cy="1039055"/>
          </a:xfrm>
          <a:prstGeom prst="rect">
            <a:avLst/>
          </a:prstGeom>
          <a:noFill/>
          <a:ln>
            <a:noFill/>
          </a:ln>
        </p:spPr>
      </p:pic>
      <p:pic>
        <p:nvPicPr>
          <p:cNvPr id="45" name="Google Shape;45;p8" descr="Image result for exim bank logo ghana"/>
          <p:cNvPicPr preferRelativeResize="0"/>
          <p:nvPr/>
        </p:nvPicPr>
        <p:blipFill>
          <a:blip r:embed="rId5">
            <a:alphaModFix/>
          </a:blip>
          <a:stretch>
            <a:fillRect/>
          </a:stretch>
        </p:blipFill>
        <p:spPr>
          <a:xfrm>
            <a:off x="5742824" y="5788524"/>
            <a:ext cx="929775" cy="694425"/>
          </a:xfrm>
          <a:prstGeom prst="rect">
            <a:avLst/>
          </a:prstGeom>
          <a:noFill/>
          <a:ln>
            <a:noFill/>
          </a:ln>
        </p:spPr>
      </p:pic>
      <p:pic>
        <p:nvPicPr>
          <p:cNvPr id="46" name="Google Shape;46;p8" descr="Image result for apollonia industrial city ghana logo"/>
          <p:cNvPicPr preferRelativeResize="0"/>
          <p:nvPr/>
        </p:nvPicPr>
        <p:blipFill rotWithShape="1">
          <a:blip r:embed="rId6">
            <a:alphaModFix/>
          </a:blip>
          <a:srcRect l="7682" t="22743" r="9447" b="28326"/>
          <a:stretch/>
        </p:blipFill>
        <p:spPr>
          <a:xfrm>
            <a:off x="6761527" y="5788525"/>
            <a:ext cx="1176037" cy="694426"/>
          </a:xfrm>
          <a:prstGeom prst="rect">
            <a:avLst/>
          </a:prstGeom>
          <a:noFill/>
          <a:ln>
            <a:noFill/>
          </a:ln>
        </p:spPr>
      </p:pic>
      <p:sp>
        <p:nvSpPr>
          <p:cNvPr id="47" name="Google Shape;47;p8"/>
          <p:cNvSpPr txBox="1"/>
          <p:nvPr/>
        </p:nvSpPr>
        <p:spPr>
          <a:xfrm>
            <a:off x="4095396" y="6060850"/>
            <a:ext cx="1558500" cy="4221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r>
              <a:rPr lang="en">
                <a:solidFill>
                  <a:srgbClr val="000000"/>
                </a:solidFill>
                <a:latin typeface="Avenir"/>
                <a:ea typeface="Avenir"/>
                <a:cs typeface="Avenir"/>
                <a:sym typeface="Avenir"/>
              </a:rPr>
              <a:t>Sponsored by </a:t>
            </a:r>
            <a:endParaRPr>
              <a:latin typeface="Avenir"/>
              <a:ea typeface="Avenir"/>
              <a:cs typeface="Avenir"/>
              <a:sym typeface="Avenir"/>
            </a:endParaRPr>
          </a:p>
        </p:txBody>
      </p:sp>
      <p:pic>
        <p:nvPicPr>
          <p:cNvPr id="48" name="Google Shape;48;p8"/>
          <p:cNvPicPr preferRelativeResize="0"/>
          <p:nvPr/>
        </p:nvPicPr>
        <p:blipFill>
          <a:blip r:embed="rId7">
            <a:alphaModFix/>
          </a:blip>
          <a:stretch>
            <a:fillRect/>
          </a:stretch>
        </p:blipFill>
        <p:spPr>
          <a:xfrm>
            <a:off x="5729650" y="223526"/>
            <a:ext cx="1388998" cy="694499"/>
          </a:xfrm>
          <a:prstGeom prst="rect">
            <a:avLst/>
          </a:prstGeom>
          <a:noFill/>
          <a:ln>
            <a:noFill/>
          </a:ln>
        </p:spPr>
      </p:pic>
      <p:pic>
        <p:nvPicPr>
          <p:cNvPr id="1030" name="Picture 6" descr="https://lh4.googleusercontent.com/cbQbjYm6V-iJ_awY96Q0QpJ3-AosQWwFvzOxuqCcJ2x_9WCDqtNGQs5bwvxZEjAaK7T3hIFOd-QpdLf4l94_7TApddCbtqBtWs0ICR-uSdW6EgCfPqUSaWlcMC2T_wRYFICA-JCCwg">
            <a:extLst>
              <a:ext uri="{FF2B5EF4-FFF2-40B4-BE49-F238E27FC236}">
                <a16:creationId xmlns="" xmlns:a16="http://schemas.microsoft.com/office/drawing/2014/main" id="{90EAE344-7027-457D-A7B4-8A6CDF8390A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6491" y="6005267"/>
            <a:ext cx="830896" cy="3205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sz="2800" dirty="0"/>
              <a:t>Case Study</a:t>
            </a:r>
            <a:endParaRPr lang="en-US" sz="2800" dirty="0"/>
          </a:p>
        </p:txBody>
      </p:sp>
      <p:sp>
        <p:nvSpPr>
          <p:cNvPr id="3" name="Text Placeholder 2"/>
          <p:cNvSpPr>
            <a:spLocks noGrp="1"/>
          </p:cNvSpPr>
          <p:nvPr>
            <p:ph type="body" idx="1"/>
          </p:nvPr>
        </p:nvSpPr>
        <p:spPr>
          <a:xfrm>
            <a:off x="226857" y="1047041"/>
            <a:ext cx="6857150" cy="2314218"/>
          </a:xfrm>
        </p:spPr>
        <p:txBody>
          <a:bodyPr/>
          <a:lstStyle/>
          <a:p>
            <a:pPr>
              <a:spcBef>
                <a:spcPts val="600"/>
              </a:spcBef>
            </a:pPr>
            <a:r>
              <a:rPr lang="en-US" sz="2000" b="1" dirty="0"/>
              <a:t>Inquiry from company </a:t>
            </a:r>
            <a:r>
              <a:rPr lang="en-US" sz="2000" dirty="0"/>
              <a:t>was to ask whether articles imported and then sold to religious institutions qualify for duty-free treatment under 9810</a:t>
            </a:r>
          </a:p>
          <a:p>
            <a:pPr lvl="1">
              <a:spcBef>
                <a:spcPts val="300"/>
              </a:spcBef>
            </a:pPr>
            <a:r>
              <a:rPr lang="en-US" sz="1800" dirty="0"/>
              <a:t>Stoles to wear over clothing</a:t>
            </a:r>
          </a:p>
          <a:p>
            <a:pPr lvl="1">
              <a:spcBef>
                <a:spcPts val="300"/>
              </a:spcBef>
            </a:pPr>
            <a:r>
              <a:rPr lang="en-US" sz="1800" dirty="0"/>
              <a:t>Baptismal stoles and bibs</a:t>
            </a:r>
          </a:p>
          <a:p>
            <a:pPr lvl="1">
              <a:spcBef>
                <a:spcPts val="300"/>
              </a:spcBef>
            </a:pPr>
            <a:r>
              <a:rPr lang="en-US" sz="1800" dirty="0"/>
              <a:t>Collars and collarettes</a:t>
            </a:r>
            <a:endParaRPr lang="en-US"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pic>
        <p:nvPicPr>
          <p:cNvPr id="5" name="Picture 4">
            <a:extLst>
              <a:ext uri="{FF2B5EF4-FFF2-40B4-BE49-F238E27FC236}">
                <a16:creationId xmlns="" xmlns:a16="http://schemas.microsoft.com/office/drawing/2014/main" id="{48770ABD-CF46-4424-8842-51A731400AB3}"/>
              </a:ext>
            </a:extLst>
          </p:cNvPr>
          <p:cNvPicPr>
            <a:picLocks noChangeAspect="1"/>
          </p:cNvPicPr>
          <p:nvPr/>
        </p:nvPicPr>
        <p:blipFill rotWithShape="1">
          <a:blip r:embed="rId2"/>
          <a:srcRect l="3120"/>
          <a:stretch/>
        </p:blipFill>
        <p:spPr>
          <a:xfrm>
            <a:off x="7084007" y="1041725"/>
            <a:ext cx="1577958" cy="2695575"/>
          </a:xfrm>
          <a:prstGeom prst="rect">
            <a:avLst/>
          </a:prstGeom>
        </p:spPr>
      </p:pic>
      <p:sp>
        <p:nvSpPr>
          <p:cNvPr id="6" name="Rectangle 5">
            <a:extLst>
              <a:ext uri="{FF2B5EF4-FFF2-40B4-BE49-F238E27FC236}">
                <a16:creationId xmlns="" xmlns:a16="http://schemas.microsoft.com/office/drawing/2014/main" id="{9E8BEF0A-8131-4B75-80E7-25203F9BF7DA}"/>
              </a:ext>
            </a:extLst>
          </p:cNvPr>
          <p:cNvSpPr/>
          <p:nvPr/>
        </p:nvSpPr>
        <p:spPr>
          <a:xfrm>
            <a:off x="226857" y="3533121"/>
            <a:ext cx="8520450" cy="2964668"/>
          </a:xfrm>
          <a:prstGeom prst="rect">
            <a:avLst/>
          </a:prstGeom>
          <a:noFill/>
          <a:ln>
            <a:noFill/>
          </a:ln>
        </p:spPr>
        <p:txBody>
          <a:bodyPr spcFirstLastPara="1" wrap="square" lIns="91425" tIns="91425" rIns="91425" bIns="91425" anchor="t" anchorCtr="0"/>
          <a:lstStyle/>
          <a:p>
            <a:pPr marL="457200" indent="-342900">
              <a:lnSpc>
                <a:spcPct val="115000"/>
              </a:lnSpc>
              <a:spcBef>
                <a:spcPts val="600"/>
              </a:spcBef>
              <a:buClr>
                <a:schemeClr val="dk2"/>
              </a:buClr>
              <a:buSzPts val="1800"/>
              <a:buFont typeface="Avenir"/>
              <a:buChar char="●"/>
            </a:pPr>
            <a:r>
              <a:rPr lang="en-US" sz="2000" b="1" dirty="0">
                <a:solidFill>
                  <a:schemeClr val="dk2"/>
                </a:solidFill>
                <a:latin typeface="Avenir"/>
                <a:sym typeface="Avenir"/>
              </a:rPr>
              <a:t>Main findings</a:t>
            </a:r>
          </a:p>
          <a:p>
            <a:pPr marL="914400" lvl="1" indent="-317500">
              <a:lnSpc>
                <a:spcPct val="115000"/>
              </a:lnSpc>
              <a:spcBef>
                <a:spcPts val="600"/>
              </a:spcBef>
              <a:buClr>
                <a:schemeClr val="dk2"/>
              </a:buClr>
              <a:buSzPts val="1400"/>
              <a:buFont typeface="Avenir"/>
              <a:buChar char="○"/>
            </a:pPr>
            <a:r>
              <a:rPr lang="en-US" sz="1800" dirty="0">
                <a:solidFill>
                  <a:schemeClr val="dk2"/>
                </a:solidFill>
                <a:latin typeface="Avenir"/>
                <a:sym typeface="Avenir"/>
              </a:rPr>
              <a:t>Prayer shawls and head wear used for public or private observances are covered under 9810, but customs ruling interprets this very narrowly</a:t>
            </a:r>
          </a:p>
          <a:p>
            <a:pPr marL="914400" lvl="1" indent="-317500">
              <a:lnSpc>
                <a:spcPct val="115000"/>
              </a:lnSpc>
              <a:spcBef>
                <a:spcPts val="600"/>
              </a:spcBef>
              <a:buClr>
                <a:schemeClr val="dk2"/>
              </a:buClr>
              <a:buSzPts val="1400"/>
              <a:buFont typeface="Avenir"/>
              <a:buChar char="○"/>
            </a:pPr>
            <a:r>
              <a:rPr lang="en-US" sz="1800" dirty="0">
                <a:solidFill>
                  <a:schemeClr val="dk2"/>
                </a:solidFill>
                <a:latin typeface="Avenir"/>
                <a:sym typeface="Avenir"/>
              </a:rPr>
              <a:t>Chapter 71 has provisions for religious articles worn on apparel or carried by the person, dutiable at 3.3% or 3.9%</a:t>
            </a:r>
          </a:p>
          <a:p>
            <a:pPr marL="914400" lvl="1" indent="-317500">
              <a:lnSpc>
                <a:spcPct val="115000"/>
              </a:lnSpc>
              <a:spcBef>
                <a:spcPts val="600"/>
              </a:spcBef>
              <a:buClr>
                <a:schemeClr val="dk2"/>
              </a:buClr>
              <a:buSzPts val="1400"/>
              <a:buFont typeface="Avenir"/>
              <a:buChar char="○"/>
            </a:pPr>
            <a:r>
              <a:rPr lang="en-US" sz="1800" dirty="0">
                <a:solidFill>
                  <a:schemeClr val="dk2"/>
                </a:solidFill>
                <a:latin typeface="Avenir"/>
                <a:sym typeface="Avenir"/>
              </a:rPr>
              <a:t>All of the articles in this case qualify as wearing apparel under Chapter 62 and are </a:t>
            </a:r>
            <a:r>
              <a:rPr lang="en-US" sz="1800" u="sng" dirty="0">
                <a:solidFill>
                  <a:schemeClr val="dk2"/>
                </a:solidFill>
                <a:latin typeface="Avenir"/>
                <a:sym typeface="Avenir"/>
              </a:rPr>
              <a:t>duty free under AGOA</a:t>
            </a:r>
          </a:p>
        </p:txBody>
      </p:sp>
    </p:spTree>
    <p:extLst>
      <p:ext uri="{BB962C8B-B14F-4D97-AF65-F5344CB8AC3E}">
        <p14:creationId xmlns:p14="http://schemas.microsoft.com/office/powerpoint/2010/main" val="282794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5"/>
          <p:cNvSpPr txBox="1">
            <a:spLocks noGrp="1"/>
          </p:cNvSpPr>
          <p:nvPr>
            <p:ph type="title"/>
          </p:nvPr>
        </p:nvSpPr>
        <p:spPr>
          <a:xfrm>
            <a:off x="140250" y="41575"/>
            <a:ext cx="8692200" cy="85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Outlook for the future</a:t>
            </a:r>
            <a:endParaRPr sz="3000"/>
          </a:p>
        </p:txBody>
      </p:sp>
      <p:sp>
        <p:nvSpPr>
          <p:cNvPr id="115" name="Google Shape;115;p15"/>
          <p:cNvSpPr txBox="1">
            <a:spLocks noGrp="1"/>
          </p:cNvSpPr>
          <p:nvPr>
            <p:ph type="body" idx="1"/>
          </p:nvPr>
        </p:nvSpPr>
        <p:spPr>
          <a:xfrm>
            <a:off x="577050" y="1339228"/>
            <a:ext cx="7818600" cy="4166025"/>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900"/>
              </a:spcBef>
              <a:spcAft>
                <a:spcPts val="0"/>
              </a:spcAft>
              <a:buClr>
                <a:schemeClr val="dk1"/>
              </a:buClr>
              <a:buSzPts val="2200"/>
              <a:buChar char="●"/>
            </a:pPr>
            <a:r>
              <a:rPr lang="en" sz="2400" dirty="0">
                <a:solidFill>
                  <a:schemeClr val="dk1"/>
                </a:solidFill>
              </a:rPr>
              <a:t>AGOA in effect until 2025</a:t>
            </a:r>
            <a:endParaRPr sz="2400" dirty="0">
              <a:solidFill>
                <a:schemeClr val="dk1"/>
              </a:solidFill>
            </a:endParaRPr>
          </a:p>
          <a:p>
            <a:pPr marL="0" lvl="0" indent="0" algn="l" rtl="0">
              <a:lnSpc>
                <a:spcPct val="90000"/>
              </a:lnSpc>
              <a:spcBef>
                <a:spcPts val="900"/>
              </a:spcBef>
              <a:spcAft>
                <a:spcPts val="0"/>
              </a:spcAft>
              <a:buNone/>
            </a:pPr>
            <a:endParaRPr sz="2400" dirty="0">
              <a:solidFill>
                <a:schemeClr val="dk1"/>
              </a:solidFill>
            </a:endParaRPr>
          </a:p>
          <a:p>
            <a:pPr marL="457200" lvl="0" indent="-368300" algn="l" rtl="0">
              <a:lnSpc>
                <a:spcPct val="90000"/>
              </a:lnSpc>
              <a:spcBef>
                <a:spcPts val="900"/>
              </a:spcBef>
              <a:spcAft>
                <a:spcPts val="0"/>
              </a:spcAft>
              <a:buClr>
                <a:schemeClr val="dk1"/>
              </a:buClr>
              <a:buSzPts val="2200"/>
              <a:buChar char="●"/>
            </a:pPr>
            <a:r>
              <a:rPr lang="en" sz="2400" dirty="0">
                <a:solidFill>
                  <a:schemeClr val="dk1"/>
                </a:solidFill>
              </a:rPr>
              <a:t>Post-AGOA trade relationship</a:t>
            </a:r>
            <a:endParaRPr sz="2400" dirty="0">
              <a:solidFill>
                <a:schemeClr val="dk1"/>
              </a:solidFill>
            </a:endParaRPr>
          </a:p>
          <a:p>
            <a:pPr marL="914400" lvl="1" indent="-342900" algn="l" rtl="0">
              <a:lnSpc>
                <a:spcPct val="90000"/>
              </a:lnSpc>
              <a:spcBef>
                <a:spcPts val="900"/>
              </a:spcBef>
              <a:spcAft>
                <a:spcPts val="0"/>
              </a:spcAft>
              <a:buClr>
                <a:schemeClr val="dk1"/>
              </a:buClr>
              <a:buSzPts val="1800"/>
              <a:buChar char="○"/>
            </a:pPr>
            <a:r>
              <a:rPr lang="en" sz="2400" dirty="0">
                <a:solidFill>
                  <a:schemeClr val="dk1"/>
                </a:solidFill>
              </a:rPr>
              <a:t>Transition from aid-based assistance to trade-based assistance</a:t>
            </a:r>
            <a:endParaRPr sz="2400" dirty="0">
              <a:solidFill>
                <a:schemeClr val="dk1"/>
              </a:solidFill>
            </a:endParaRPr>
          </a:p>
          <a:p>
            <a:pPr marL="914400" lvl="1" indent="-342900" algn="l" rtl="0">
              <a:lnSpc>
                <a:spcPct val="90000"/>
              </a:lnSpc>
              <a:spcBef>
                <a:spcPts val="900"/>
              </a:spcBef>
              <a:spcAft>
                <a:spcPts val="0"/>
              </a:spcAft>
              <a:buClr>
                <a:schemeClr val="dk1"/>
              </a:buClr>
              <a:buSzPts val="1800"/>
              <a:buChar char="○"/>
            </a:pPr>
            <a:r>
              <a:rPr lang="en" sz="2400" dirty="0">
                <a:solidFill>
                  <a:schemeClr val="dk1"/>
                </a:solidFill>
              </a:rPr>
              <a:t>U.S. looking for increasing self-reliance</a:t>
            </a:r>
            <a:endParaRPr sz="2400" dirty="0">
              <a:solidFill>
                <a:schemeClr val="dk1"/>
              </a:solidFill>
            </a:endParaRPr>
          </a:p>
          <a:p>
            <a:pPr marL="0" lvl="0" indent="0" algn="l" rtl="0">
              <a:lnSpc>
                <a:spcPct val="90000"/>
              </a:lnSpc>
              <a:spcBef>
                <a:spcPts val="900"/>
              </a:spcBef>
              <a:spcAft>
                <a:spcPts val="0"/>
              </a:spcAft>
              <a:buNone/>
            </a:pPr>
            <a:endParaRPr sz="2400" dirty="0">
              <a:solidFill>
                <a:schemeClr val="dk1"/>
              </a:solidFill>
            </a:endParaRPr>
          </a:p>
          <a:p>
            <a:pPr marL="457200" lvl="0" indent="-368300" algn="l" rtl="0">
              <a:lnSpc>
                <a:spcPct val="90000"/>
              </a:lnSpc>
              <a:spcBef>
                <a:spcPts val="900"/>
              </a:spcBef>
              <a:spcAft>
                <a:spcPts val="0"/>
              </a:spcAft>
              <a:buClr>
                <a:schemeClr val="dk1"/>
              </a:buClr>
              <a:buSzPts val="2200"/>
              <a:buChar char="●"/>
            </a:pPr>
            <a:r>
              <a:rPr lang="en" sz="2400" dirty="0">
                <a:solidFill>
                  <a:schemeClr val="dk1"/>
                </a:solidFill>
              </a:rPr>
              <a:t>FTA with U.S. would lock in benefit of AGOA</a:t>
            </a:r>
            <a:endParaRPr sz="2400" dirty="0">
              <a:solidFill>
                <a:schemeClr val="dk1"/>
              </a:solidFill>
            </a:endParaRPr>
          </a:p>
          <a:p>
            <a:pPr marL="914400" lvl="1" indent="-342900" algn="l" rtl="0">
              <a:lnSpc>
                <a:spcPct val="90000"/>
              </a:lnSpc>
              <a:spcBef>
                <a:spcPts val="900"/>
              </a:spcBef>
              <a:spcAft>
                <a:spcPts val="900"/>
              </a:spcAft>
              <a:buClr>
                <a:schemeClr val="dk1"/>
              </a:buClr>
              <a:buSzPts val="1800"/>
              <a:buChar char="○"/>
            </a:pPr>
            <a:r>
              <a:rPr lang="en" sz="2400" dirty="0">
                <a:solidFill>
                  <a:schemeClr val="dk1"/>
                </a:solidFill>
              </a:rPr>
              <a:t>Ghana being considered for model FTA for all of Africa </a:t>
            </a:r>
            <a:endParaRPr sz="2400" dirty="0"/>
          </a:p>
        </p:txBody>
      </p:sp>
      <p:sp>
        <p:nvSpPr>
          <p:cNvPr id="117" name="Google Shape;117;p15"/>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123" name="Google Shape;123;p16"/>
          <p:cNvSpPr txBox="1">
            <a:spLocks noGrp="1"/>
          </p:cNvSpPr>
          <p:nvPr>
            <p:ph type="title"/>
          </p:nvPr>
        </p:nvSpPr>
        <p:spPr>
          <a:xfrm>
            <a:off x="140250" y="49125"/>
            <a:ext cx="8691900" cy="8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Appendix</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64;p10"/>
          <p:cNvPicPr preferRelativeResize="0"/>
          <p:nvPr/>
        </p:nvPicPr>
        <p:blipFill>
          <a:blip r:embed="rId3">
            <a:alphaModFix/>
          </a:blip>
          <a:stretch>
            <a:fillRect/>
          </a:stretch>
        </p:blipFill>
        <p:spPr>
          <a:xfrm>
            <a:off x="1535880" y="1064295"/>
            <a:ext cx="5798174" cy="5015993"/>
          </a:xfrm>
          <a:prstGeom prst="rect">
            <a:avLst/>
          </a:prstGeom>
          <a:noFill/>
          <a:ln>
            <a:noFill/>
          </a:ln>
        </p:spPr>
      </p:pic>
      <p:sp>
        <p:nvSpPr>
          <p:cNvPr id="6" name="Title 5">
            <a:extLst>
              <a:ext uri="{FF2B5EF4-FFF2-40B4-BE49-F238E27FC236}">
                <a16:creationId xmlns="" xmlns:a16="http://schemas.microsoft.com/office/drawing/2014/main" id="{F3801F24-1C45-4744-BF51-A0C842C22CE9}"/>
              </a:ext>
            </a:extLst>
          </p:cNvPr>
          <p:cNvSpPr>
            <a:spLocks noGrp="1"/>
          </p:cNvSpPr>
          <p:nvPr>
            <p:ph type="title"/>
          </p:nvPr>
        </p:nvSpPr>
        <p:spPr/>
        <p:txBody>
          <a:bodyPr/>
          <a:lstStyle/>
          <a:p>
            <a:r>
              <a:rPr lang="en-US" sz="3000" dirty="0"/>
              <a:t>AGOA eligibility map</a:t>
            </a:r>
          </a:p>
        </p:txBody>
      </p:sp>
    </p:spTree>
    <p:extLst>
      <p:ext uri="{BB962C8B-B14F-4D97-AF65-F5344CB8AC3E}">
        <p14:creationId xmlns:p14="http://schemas.microsoft.com/office/powerpoint/2010/main" val="1026662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Labeling Requirements for Textiles</a:t>
            </a:r>
          </a:p>
        </p:txBody>
      </p:sp>
      <p:sp>
        <p:nvSpPr>
          <p:cNvPr id="3" name="Text Placeholder 2"/>
          <p:cNvSpPr>
            <a:spLocks noGrp="1"/>
          </p:cNvSpPr>
          <p:nvPr>
            <p:ph type="body" idx="1"/>
          </p:nvPr>
        </p:nvSpPr>
        <p:spPr/>
        <p:txBody>
          <a:bodyPr/>
          <a:lstStyle/>
          <a:p>
            <a:pPr marL="0" lvl="0" indent="0">
              <a:lnSpc>
                <a:spcPct val="90000"/>
              </a:lnSpc>
              <a:spcBef>
                <a:spcPts val="1000"/>
              </a:spcBef>
              <a:buClr>
                <a:schemeClr val="dk1"/>
              </a:buClr>
              <a:buSzPts val="1100"/>
              <a:buNone/>
            </a:pPr>
            <a:r>
              <a:rPr lang="en-US" sz="2200" b="1" dirty="0">
                <a:solidFill>
                  <a:schemeClr val="dk1"/>
                </a:solidFill>
              </a:rPr>
              <a:t>Country of origin marking</a:t>
            </a:r>
            <a:endParaRPr lang="en-US" sz="2200" dirty="0">
              <a:solidFill>
                <a:schemeClr val="dk1"/>
              </a:solidFill>
            </a:endParaRPr>
          </a:p>
          <a:p>
            <a:pPr marL="0" lvl="0" indent="0">
              <a:lnSpc>
                <a:spcPct val="90000"/>
              </a:lnSpc>
              <a:spcBef>
                <a:spcPts val="1000"/>
              </a:spcBef>
              <a:buClr>
                <a:schemeClr val="dk1"/>
              </a:buClr>
              <a:buSzPts val="1100"/>
              <a:buNone/>
            </a:pPr>
            <a:r>
              <a:rPr lang="en-US" sz="2200" dirty="0">
                <a:solidFill>
                  <a:schemeClr val="dk1"/>
                </a:solidFill>
              </a:rPr>
              <a:t>Every article of foreign origin imported into the US must be legibly marked with the with the English name of the country of origin prior to shipment unless an exception from marking is provided</a:t>
            </a:r>
          </a:p>
          <a:p>
            <a:pPr marL="0" lvl="0" indent="0">
              <a:lnSpc>
                <a:spcPct val="90000"/>
              </a:lnSpc>
              <a:spcBef>
                <a:spcPts val="1000"/>
              </a:spcBef>
              <a:buClr>
                <a:schemeClr val="dk1"/>
              </a:buClr>
              <a:buSzPts val="1100"/>
              <a:buNone/>
            </a:pPr>
            <a:endParaRPr lang="en-US" sz="2200" b="1" dirty="0">
              <a:solidFill>
                <a:schemeClr val="dk1"/>
              </a:solidFill>
            </a:endParaRPr>
          </a:p>
          <a:p>
            <a:pPr marL="0" lvl="0" indent="0">
              <a:lnSpc>
                <a:spcPct val="90000"/>
              </a:lnSpc>
              <a:spcBef>
                <a:spcPts val="1000"/>
              </a:spcBef>
              <a:buClr>
                <a:schemeClr val="dk1"/>
              </a:buClr>
              <a:buSzPts val="1100"/>
              <a:buNone/>
            </a:pPr>
            <a:r>
              <a:rPr lang="en-US" sz="2200" b="1" dirty="0">
                <a:solidFill>
                  <a:schemeClr val="dk1"/>
                </a:solidFill>
              </a:rPr>
              <a:t>Textile labeling requirements (handout 3)</a:t>
            </a:r>
          </a:p>
          <a:p>
            <a:pPr marL="0" lvl="0" indent="0">
              <a:lnSpc>
                <a:spcPct val="90000"/>
              </a:lnSpc>
              <a:spcBef>
                <a:spcPts val="1000"/>
              </a:spcBef>
              <a:buClr>
                <a:schemeClr val="dk1"/>
              </a:buClr>
              <a:buSzPts val="1100"/>
              <a:buNone/>
            </a:pPr>
            <a:r>
              <a:rPr lang="en-US" sz="2200" dirty="0">
                <a:solidFill>
                  <a:schemeClr val="dk1"/>
                </a:solidFill>
              </a:rPr>
              <a:t>FTC regulations govern labeling of textiles with:</a:t>
            </a:r>
          </a:p>
          <a:p>
            <a:pPr marL="127000" lvl="0" indent="0">
              <a:lnSpc>
                <a:spcPct val="90000"/>
              </a:lnSpc>
              <a:spcBef>
                <a:spcPts val="500"/>
              </a:spcBef>
              <a:buClr>
                <a:schemeClr val="dk1"/>
              </a:buClr>
              <a:buSzPts val="1600"/>
              <a:buNone/>
            </a:pPr>
            <a:r>
              <a:rPr lang="en-US" sz="2200" dirty="0">
                <a:solidFill>
                  <a:schemeClr val="dk1"/>
                </a:solidFill>
              </a:rPr>
              <a:t>	▪  Fabric content</a:t>
            </a:r>
          </a:p>
          <a:p>
            <a:pPr marL="127000" lvl="0" indent="0">
              <a:lnSpc>
                <a:spcPct val="90000"/>
              </a:lnSpc>
              <a:spcBef>
                <a:spcPts val="500"/>
              </a:spcBef>
              <a:buClr>
                <a:schemeClr val="dk1"/>
              </a:buClr>
              <a:buSzPts val="1600"/>
              <a:buNone/>
            </a:pPr>
            <a:r>
              <a:rPr lang="en-US" sz="2200" dirty="0">
                <a:solidFill>
                  <a:schemeClr val="dk1"/>
                </a:solidFill>
              </a:rPr>
              <a:t>	▪  Country of origin</a:t>
            </a:r>
          </a:p>
          <a:p>
            <a:pPr marL="127000" lvl="0" indent="0">
              <a:lnSpc>
                <a:spcPct val="90000"/>
              </a:lnSpc>
              <a:spcBef>
                <a:spcPts val="500"/>
              </a:spcBef>
              <a:buClr>
                <a:schemeClr val="dk1"/>
              </a:buClr>
              <a:buSzPts val="1600"/>
              <a:buNone/>
            </a:pPr>
            <a:r>
              <a:rPr lang="en-US" sz="2200" dirty="0">
                <a:solidFill>
                  <a:schemeClr val="dk1"/>
                </a:solidFill>
              </a:rPr>
              <a:t>	▪  Name of manufacturer or importer</a:t>
            </a:r>
            <a:endParaRPr lang="en-US" sz="22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56175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140250" y="49125"/>
            <a:ext cx="8691900" cy="8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t>Overview of Law</a:t>
            </a:r>
            <a:endParaRPr sz="3000" dirty="0"/>
          </a:p>
        </p:txBody>
      </p:sp>
      <p:sp>
        <p:nvSpPr>
          <p:cNvPr id="54" name="Google Shape;54;p9"/>
          <p:cNvSpPr txBox="1">
            <a:spLocks noGrp="1"/>
          </p:cNvSpPr>
          <p:nvPr>
            <p:ph type="body" idx="1"/>
          </p:nvPr>
        </p:nvSpPr>
        <p:spPr>
          <a:xfrm>
            <a:off x="311550" y="1182894"/>
            <a:ext cx="8520600" cy="44448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900"/>
              </a:spcBef>
              <a:spcAft>
                <a:spcPts val="0"/>
              </a:spcAft>
              <a:buClr>
                <a:schemeClr val="dk1"/>
              </a:buClr>
              <a:buSzPts val="2200"/>
              <a:buChar char="●"/>
            </a:pPr>
            <a:r>
              <a:rPr lang="en" sz="2400" dirty="0">
                <a:solidFill>
                  <a:schemeClr val="dk1"/>
                </a:solidFill>
              </a:rPr>
              <a:t>AGOA</a:t>
            </a:r>
            <a:r>
              <a:rPr lang="en" sz="2400" b="1" dirty="0">
                <a:solidFill>
                  <a:schemeClr val="dk1"/>
                </a:solidFill>
              </a:rPr>
              <a:t> </a:t>
            </a:r>
            <a:r>
              <a:rPr lang="en" sz="2400" dirty="0">
                <a:solidFill>
                  <a:schemeClr val="dk1"/>
                </a:solidFill>
              </a:rPr>
              <a:t>provides unilateral preferences similar to GSP</a:t>
            </a:r>
          </a:p>
          <a:p>
            <a:pPr marL="457200" lvl="0" indent="-368300" algn="l" rtl="0">
              <a:lnSpc>
                <a:spcPct val="90000"/>
              </a:lnSpc>
              <a:spcBef>
                <a:spcPts val="900"/>
              </a:spcBef>
              <a:spcAft>
                <a:spcPts val="0"/>
              </a:spcAft>
              <a:buClr>
                <a:schemeClr val="dk1"/>
              </a:buClr>
              <a:buSzPts val="2200"/>
              <a:buChar char="●"/>
            </a:pPr>
            <a:endParaRPr lang="en" sz="2400" dirty="0">
              <a:solidFill>
                <a:schemeClr val="dk1"/>
              </a:solidFill>
            </a:endParaRPr>
          </a:p>
          <a:p>
            <a:pPr marL="457200" lvl="0" indent="-368300" algn="l" rtl="0">
              <a:lnSpc>
                <a:spcPct val="90000"/>
              </a:lnSpc>
              <a:spcBef>
                <a:spcPts val="900"/>
              </a:spcBef>
              <a:spcAft>
                <a:spcPts val="0"/>
              </a:spcAft>
              <a:buClr>
                <a:schemeClr val="dk1"/>
              </a:buClr>
              <a:buSzPts val="2200"/>
              <a:buChar char="●"/>
            </a:pPr>
            <a:r>
              <a:rPr lang="en" sz="2400" dirty="0">
                <a:solidFill>
                  <a:schemeClr val="dk1"/>
                </a:solidFill>
              </a:rPr>
              <a:t>Signed into law May 18, 2000 and extended through 2025 in 2015 with strong bipartisan Congressional support</a:t>
            </a:r>
          </a:p>
          <a:p>
            <a:pPr indent="-368300">
              <a:lnSpc>
                <a:spcPct val="90000"/>
              </a:lnSpc>
              <a:spcBef>
                <a:spcPts val="900"/>
              </a:spcBef>
              <a:buClr>
                <a:schemeClr val="dk1"/>
              </a:buClr>
              <a:buSzPts val="2200"/>
            </a:pPr>
            <a:endParaRPr lang="en-US" sz="2400" dirty="0">
              <a:solidFill>
                <a:schemeClr val="dk1"/>
              </a:solidFill>
            </a:endParaRPr>
          </a:p>
          <a:p>
            <a:pPr indent="-368300">
              <a:lnSpc>
                <a:spcPct val="90000"/>
              </a:lnSpc>
              <a:spcBef>
                <a:spcPts val="900"/>
              </a:spcBef>
              <a:buClr>
                <a:schemeClr val="dk1"/>
              </a:buClr>
              <a:buSzPts val="2200"/>
            </a:pPr>
            <a:r>
              <a:rPr lang="en-US" sz="2400" dirty="0">
                <a:solidFill>
                  <a:schemeClr val="dk1"/>
                </a:solidFill>
              </a:rPr>
              <a:t>AGOA adds 1,800 products to GSP including import sensitive products (such as textiles and apparel)</a:t>
            </a:r>
          </a:p>
          <a:p>
            <a:pPr indent="-368300">
              <a:lnSpc>
                <a:spcPct val="90000"/>
              </a:lnSpc>
              <a:spcBef>
                <a:spcPts val="900"/>
              </a:spcBef>
              <a:buClr>
                <a:schemeClr val="dk1"/>
              </a:buClr>
              <a:buSzPts val="2200"/>
            </a:pPr>
            <a:endParaRPr lang="en-US" sz="2400" dirty="0">
              <a:solidFill>
                <a:schemeClr val="dk1"/>
              </a:solidFill>
            </a:endParaRPr>
          </a:p>
          <a:p>
            <a:pPr indent="-368300">
              <a:lnSpc>
                <a:spcPct val="90000"/>
              </a:lnSpc>
              <a:spcBef>
                <a:spcPts val="900"/>
              </a:spcBef>
              <a:buClr>
                <a:schemeClr val="dk1"/>
              </a:buClr>
              <a:buSzPts val="2200"/>
            </a:pPr>
            <a:r>
              <a:rPr lang="en-US" sz="2400" dirty="0">
                <a:solidFill>
                  <a:schemeClr val="dk1"/>
                </a:solidFill>
              </a:rPr>
              <a:t>Textiles and apparel are eligible under special origin rules in Chapter 98 of the HTSUS</a:t>
            </a:r>
            <a:endParaRPr sz="2400" dirty="0">
              <a:solidFill>
                <a:schemeClr val="dk1"/>
              </a:solidFill>
            </a:endParaRPr>
          </a:p>
        </p:txBody>
      </p:sp>
      <p:sp>
        <p:nvSpPr>
          <p:cNvPr id="55" name="Google Shape;55;p9"/>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56" name="Google Shape;56;p9"/>
          <p:cNvSpPr txBox="1"/>
          <p:nvPr/>
        </p:nvSpPr>
        <p:spPr>
          <a:xfrm>
            <a:off x="158491" y="6040634"/>
            <a:ext cx="12410634" cy="5799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900"/>
              </a:spcBef>
              <a:spcAft>
                <a:spcPts val="900"/>
              </a:spcAft>
              <a:buNone/>
            </a:pPr>
            <a:endParaRPr sz="1000" dirty="0">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140250" y="34257"/>
            <a:ext cx="8691900" cy="8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t>Rules of Origin for AGOA </a:t>
            </a:r>
            <a:endParaRPr sz="3000" dirty="0"/>
          </a:p>
        </p:txBody>
      </p:sp>
      <p:sp>
        <p:nvSpPr>
          <p:cNvPr id="62" name="Google Shape;62;p10"/>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71" name="Google Shape;71;p10"/>
          <p:cNvSpPr txBox="1">
            <a:spLocks noGrp="1"/>
          </p:cNvSpPr>
          <p:nvPr>
            <p:ph type="body" idx="1"/>
          </p:nvPr>
        </p:nvSpPr>
        <p:spPr>
          <a:xfrm>
            <a:off x="311700" y="1202635"/>
            <a:ext cx="8520450" cy="5084560"/>
          </a:xfrm>
          <a:prstGeom prst="rect">
            <a:avLst/>
          </a:prstGeom>
        </p:spPr>
        <p:txBody>
          <a:bodyPr spcFirstLastPara="1" wrap="square" lIns="91425" tIns="91425" rIns="91425" bIns="91425" anchor="t" anchorCtr="0">
            <a:noAutofit/>
          </a:bodyPr>
          <a:lstStyle/>
          <a:p>
            <a:pPr marL="457200" marR="0" lvl="0" indent="-342900" algn="l" rtl="0">
              <a:lnSpc>
                <a:spcPct val="90000"/>
              </a:lnSpc>
              <a:spcBef>
                <a:spcPts val="900"/>
              </a:spcBef>
              <a:spcAft>
                <a:spcPts val="0"/>
              </a:spcAft>
              <a:buClr>
                <a:srgbClr val="000000"/>
              </a:buClr>
              <a:buSzPts val="1800"/>
              <a:buFont typeface="Avenir"/>
              <a:buChar char="●"/>
            </a:pPr>
            <a:r>
              <a:rPr lang="en" sz="2400" b="1" dirty="0">
                <a:solidFill>
                  <a:schemeClr val="dk1"/>
                </a:solidFill>
              </a:rPr>
              <a:t>Non-textile </a:t>
            </a:r>
            <a:r>
              <a:rPr lang="en" sz="2400" dirty="0">
                <a:solidFill>
                  <a:schemeClr val="dk1"/>
                </a:solidFill>
              </a:rPr>
              <a:t>goods are subject to the GSP rules of origin</a:t>
            </a:r>
          </a:p>
          <a:p>
            <a:pPr lvl="1" indent="-342900">
              <a:lnSpc>
                <a:spcPct val="90000"/>
              </a:lnSpc>
              <a:spcBef>
                <a:spcPts val="900"/>
              </a:spcBef>
              <a:buClr>
                <a:srgbClr val="000000"/>
              </a:buClr>
              <a:buSzPts val="1800"/>
              <a:buFont typeface="Avenir"/>
              <a:buChar char="●"/>
            </a:pPr>
            <a:r>
              <a:rPr lang="en" sz="2400" dirty="0">
                <a:solidFill>
                  <a:schemeClr val="dk1"/>
                </a:solidFill>
              </a:rPr>
              <a:t>Wholly produced or substantially transformed</a:t>
            </a:r>
          </a:p>
          <a:p>
            <a:pPr lvl="1" indent="-342900">
              <a:lnSpc>
                <a:spcPct val="90000"/>
              </a:lnSpc>
              <a:spcBef>
                <a:spcPts val="900"/>
              </a:spcBef>
              <a:buClr>
                <a:srgbClr val="000000"/>
              </a:buClr>
              <a:buSzPts val="1800"/>
              <a:buFont typeface="Avenir"/>
              <a:buChar char="●"/>
            </a:pPr>
            <a:r>
              <a:rPr lang="en" sz="2400" dirty="0">
                <a:solidFill>
                  <a:schemeClr val="dk1"/>
                </a:solidFill>
              </a:rPr>
              <a:t>35% local processing requirement</a:t>
            </a:r>
            <a:br>
              <a:rPr lang="en" sz="2400" dirty="0">
                <a:solidFill>
                  <a:schemeClr val="dk1"/>
                </a:solidFill>
              </a:rPr>
            </a:br>
            <a:endParaRPr lang="en" sz="2400" dirty="0">
              <a:solidFill>
                <a:schemeClr val="dk1"/>
              </a:solidFill>
            </a:endParaRPr>
          </a:p>
          <a:p>
            <a:pPr marL="457200" marR="0" lvl="0" indent="-342900" algn="l" rtl="0">
              <a:lnSpc>
                <a:spcPct val="90000"/>
              </a:lnSpc>
              <a:spcBef>
                <a:spcPts val="900"/>
              </a:spcBef>
              <a:spcAft>
                <a:spcPts val="0"/>
              </a:spcAft>
              <a:buClr>
                <a:srgbClr val="000000"/>
              </a:buClr>
              <a:buSzPts val="1800"/>
              <a:buFont typeface="Avenir"/>
              <a:buChar char="●"/>
            </a:pPr>
            <a:r>
              <a:rPr lang="en" sz="2400" b="1" dirty="0">
                <a:solidFill>
                  <a:schemeClr val="dk1"/>
                </a:solidFill>
              </a:rPr>
              <a:t>Textiles and apparel </a:t>
            </a:r>
            <a:r>
              <a:rPr lang="en" sz="2400" dirty="0">
                <a:solidFill>
                  <a:schemeClr val="dk1"/>
                </a:solidFill>
              </a:rPr>
              <a:t>are subject to special origin rules under Chapter 98, Subchapter XIX of the HTSUS</a:t>
            </a:r>
          </a:p>
          <a:p>
            <a:pPr lvl="1" indent="-342900">
              <a:lnSpc>
                <a:spcPct val="90000"/>
              </a:lnSpc>
              <a:spcBef>
                <a:spcPts val="900"/>
              </a:spcBef>
              <a:buClr>
                <a:srgbClr val="000000"/>
              </a:buClr>
              <a:buSzPts val="1800"/>
              <a:buFont typeface="Avenir"/>
              <a:buChar char="●"/>
            </a:pPr>
            <a:r>
              <a:rPr lang="en-US" sz="2400" dirty="0">
                <a:solidFill>
                  <a:schemeClr val="dk1"/>
                </a:solidFill>
              </a:rPr>
              <a:t>Only countries with an effective visa system are eligible (U.S. Note 1 to Chapter 98)</a:t>
            </a:r>
          </a:p>
          <a:p>
            <a:pPr lvl="1" indent="-342900">
              <a:lnSpc>
                <a:spcPct val="90000"/>
              </a:lnSpc>
              <a:spcBef>
                <a:spcPts val="900"/>
              </a:spcBef>
              <a:buClr>
                <a:srgbClr val="000000"/>
              </a:buClr>
              <a:buSzPts val="1800"/>
              <a:buFont typeface="Avenir"/>
              <a:buChar char="●"/>
            </a:pPr>
            <a:r>
              <a:rPr lang="en-US" sz="2400" dirty="0">
                <a:solidFill>
                  <a:schemeClr val="dk1"/>
                </a:solidFill>
              </a:rPr>
              <a:t>Goods must fit within one of the 10 categories listed on the AGOA Textile Certificate of Origin</a:t>
            </a:r>
          </a:p>
          <a:p>
            <a:pPr lvl="1" indent="-342900">
              <a:lnSpc>
                <a:spcPct val="90000"/>
              </a:lnSpc>
              <a:spcBef>
                <a:spcPts val="900"/>
              </a:spcBef>
              <a:buClr>
                <a:srgbClr val="000000"/>
              </a:buClr>
              <a:buSzPts val="1800"/>
              <a:buFont typeface="Avenir"/>
              <a:buChar char="●"/>
            </a:pPr>
            <a:r>
              <a:rPr lang="en-US" sz="2400" u="sng" dirty="0">
                <a:solidFill>
                  <a:schemeClr val="dk1"/>
                </a:solidFill>
              </a:rPr>
              <a:t>35% local processing requirement does not apply</a:t>
            </a:r>
          </a:p>
          <a:p>
            <a:pPr lvl="1" indent="-368300">
              <a:lnSpc>
                <a:spcPct val="90000"/>
              </a:lnSpc>
              <a:spcBef>
                <a:spcPts val="900"/>
              </a:spcBef>
              <a:buClr>
                <a:schemeClr val="dk1"/>
              </a:buClr>
              <a:buSzPts val="2200"/>
            </a:pPr>
            <a:endParaRPr lang="en-US" dirty="0">
              <a:solidFill>
                <a:schemeClr val="dk1"/>
              </a:solidFill>
            </a:endParaRPr>
          </a:p>
          <a:p>
            <a:pPr lvl="1" indent="-342900">
              <a:lnSpc>
                <a:spcPct val="90000"/>
              </a:lnSpc>
              <a:spcBef>
                <a:spcPts val="900"/>
              </a:spcBef>
              <a:buClr>
                <a:srgbClr val="000000"/>
              </a:buClr>
              <a:buSzPts val="1800"/>
              <a:buFont typeface="Avenir"/>
              <a:buChar char="●"/>
            </a:pPr>
            <a:endParaRPr lang="en" dirty="0">
              <a:solidFill>
                <a:schemeClr val="dk1"/>
              </a:solidFill>
            </a:endParaRPr>
          </a:p>
          <a:p>
            <a:pPr marL="0" marR="0" lvl="0" indent="0" algn="l" rtl="0">
              <a:lnSpc>
                <a:spcPct val="90000"/>
              </a:lnSpc>
              <a:spcBef>
                <a:spcPts val="900"/>
              </a:spcBef>
              <a:spcAft>
                <a:spcPts val="0"/>
              </a:spcAft>
              <a:buNone/>
            </a:pPr>
            <a:endParaRPr dirty="0">
              <a:solidFill>
                <a:schemeClr val="dk1"/>
              </a:solidFill>
            </a:endParaRPr>
          </a:p>
        </p:txBody>
      </p:sp>
      <p:sp>
        <p:nvSpPr>
          <p:cNvPr id="76" name="Google Shape;76;p10"/>
          <p:cNvSpPr txBox="1"/>
          <p:nvPr/>
        </p:nvSpPr>
        <p:spPr>
          <a:xfrm>
            <a:off x="5889100" y="3202550"/>
            <a:ext cx="745800" cy="20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b="1" dirty="0">
              <a:latin typeface="Avenir"/>
              <a:ea typeface="Avenir"/>
              <a:cs typeface="Avenir"/>
              <a:sym typeface="Aveni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Special Document Requirements for AGOA Textiles</a:t>
            </a:r>
          </a:p>
        </p:txBody>
      </p:sp>
      <p:sp>
        <p:nvSpPr>
          <p:cNvPr id="3" name="Text Placeholder 2"/>
          <p:cNvSpPr>
            <a:spLocks noGrp="1"/>
          </p:cNvSpPr>
          <p:nvPr>
            <p:ph type="body" idx="1"/>
          </p:nvPr>
        </p:nvSpPr>
        <p:spPr>
          <a:xfrm>
            <a:off x="311550" y="1258337"/>
            <a:ext cx="8520600" cy="4555200"/>
          </a:xfrm>
        </p:spPr>
        <p:txBody>
          <a:bodyPr/>
          <a:lstStyle/>
          <a:p>
            <a:pPr lvl="0" indent="-330200">
              <a:lnSpc>
                <a:spcPct val="90000"/>
              </a:lnSpc>
              <a:spcBef>
                <a:spcPts val="500"/>
              </a:spcBef>
              <a:buClr>
                <a:schemeClr val="dk1"/>
              </a:buClr>
              <a:buSzPts val="1600"/>
            </a:pPr>
            <a:r>
              <a:rPr lang="en-US" sz="2400" dirty="0">
                <a:solidFill>
                  <a:schemeClr val="dk1"/>
                </a:solidFill>
              </a:rPr>
              <a:t>AGOA Certificate of Origin (handout number 1)</a:t>
            </a:r>
          </a:p>
          <a:p>
            <a:pPr marL="0" lvl="0" indent="0">
              <a:lnSpc>
                <a:spcPct val="90000"/>
              </a:lnSpc>
              <a:spcBef>
                <a:spcPts val="500"/>
              </a:spcBef>
              <a:buNone/>
            </a:pPr>
            <a:endParaRPr lang="en-US" sz="2400" dirty="0">
              <a:solidFill>
                <a:schemeClr val="dk1"/>
              </a:solidFill>
            </a:endParaRPr>
          </a:p>
          <a:p>
            <a:pPr lvl="0" indent="-330200">
              <a:lnSpc>
                <a:spcPct val="90000"/>
              </a:lnSpc>
              <a:spcBef>
                <a:spcPts val="500"/>
              </a:spcBef>
              <a:buClr>
                <a:schemeClr val="dk1"/>
              </a:buClr>
              <a:buSzPts val="1600"/>
            </a:pPr>
            <a:r>
              <a:rPr lang="en-US" sz="2400" dirty="0">
                <a:solidFill>
                  <a:schemeClr val="dk1"/>
                </a:solidFill>
              </a:rPr>
              <a:t>Invoice stamped with original AGOA visa (handout number 2)</a:t>
            </a:r>
          </a:p>
          <a:p>
            <a:pPr lvl="0" indent="-330200">
              <a:lnSpc>
                <a:spcPct val="90000"/>
              </a:lnSpc>
              <a:spcBef>
                <a:spcPts val="500"/>
              </a:spcBef>
              <a:buClr>
                <a:schemeClr val="dk1"/>
              </a:buClr>
              <a:buSzPts val="1600"/>
            </a:pPr>
            <a:endParaRPr lang="en-US" sz="2400" dirty="0">
              <a:solidFill>
                <a:schemeClr val="dk1"/>
              </a:solidFill>
            </a:endParaRPr>
          </a:p>
          <a:p>
            <a:pPr lvl="0" indent="-330200">
              <a:lnSpc>
                <a:spcPct val="90000"/>
              </a:lnSpc>
              <a:spcBef>
                <a:spcPts val="500"/>
              </a:spcBef>
              <a:buClr>
                <a:schemeClr val="dk1"/>
              </a:buClr>
              <a:buSzPts val="1600"/>
            </a:pPr>
            <a:r>
              <a:rPr lang="en-US" sz="2400" dirty="0">
                <a:solidFill>
                  <a:schemeClr val="dk1"/>
                </a:solidFill>
              </a:rPr>
              <a:t>Need separate visa stamp on invoice for each category of goods</a:t>
            </a:r>
          </a:p>
          <a:p>
            <a:pPr marL="0" lvl="0" indent="0">
              <a:lnSpc>
                <a:spcPct val="90000"/>
              </a:lnSpc>
              <a:spcBef>
                <a:spcPts val="500"/>
              </a:spcBef>
              <a:buNone/>
            </a:pPr>
            <a:endParaRPr lang="en-US" sz="2400" dirty="0">
              <a:solidFill>
                <a:schemeClr val="dk1"/>
              </a:solidFill>
            </a:endParaRPr>
          </a:p>
          <a:p>
            <a:pPr lvl="0" indent="-330200">
              <a:lnSpc>
                <a:spcPct val="90000"/>
              </a:lnSpc>
              <a:spcBef>
                <a:spcPts val="500"/>
              </a:spcBef>
              <a:buClr>
                <a:schemeClr val="dk1"/>
              </a:buClr>
              <a:buSzPts val="1600"/>
            </a:pPr>
            <a:r>
              <a:rPr lang="en-US" sz="2400" dirty="0">
                <a:solidFill>
                  <a:schemeClr val="dk1"/>
                </a:solidFill>
              </a:rPr>
              <a:t>Importer must make written declaration by including Chapter 98 subheading on entry documents</a:t>
            </a:r>
            <a:endParaRPr lang="en-US" sz="24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55685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1"/>
          <p:cNvSpPr txBox="1">
            <a:spLocks noGrp="1"/>
          </p:cNvSpPr>
          <p:nvPr>
            <p:ph type="title"/>
          </p:nvPr>
        </p:nvSpPr>
        <p:spPr>
          <a:xfrm>
            <a:off x="140250" y="49125"/>
            <a:ext cx="8691900" cy="8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t>Advantages under AGOA</a:t>
            </a:r>
            <a:endParaRPr sz="3000" dirty="0"/>
          </a:p>
        </p:txBody>
      </p:sp>
      <p:sp>
        <p:nvSpPr>
          <p:cNvPr id="83" name="Google Shape;83;p11"/>
          <p:cNvSpPr txBox="1">
            <a:spLocks noGrp="1"/>
          </p:cNvSpPr>
          <p:nvPr>
            <p:ph type="sldNum" idx="12"/>
          </p:nvPr>
        </p:nvSpPr>
        <p:spPr>
          <a:xfrm>
            <a:off x="8472458" y="64462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84" name="Google Shape;84;p11"/>
          <p:cNvSpPr txBox="1">
            <a:spLocks noGrp="1"/>
          </p:cNvSpPr>
          <p:nvPr>
            <p:ph type="body" idx="1"/>
          </p:nvPr>
        </p:nvSpPr>
        <p:spPr>
          <a:xfrm>
            <a:off x="311700" y="1079425"/>
            <a:ext cx="8375100" cy="5251802"/>
          </a:xfrm>
          <a:prstGeom prst="rect">
            <a:avLst/>
          </a:prstGeom>
        </p:spPr>
        <p:txBody>
          <a:bodyPr spcFirstLastPara="1" wrap="square" lIns="91425" tIns="91425" rIns="91425" bIns="91425" anchor="t" anchorCtr="0">
            <a:noAutofit/>
          </a:bodyPr>
          <a:lstStyle/>
          <a:p>
            <a:pPr marL="431800">
              <a:lnSpc>
                <a:spcPct val="90000"/>
              </a:lnSpc>
              <a:spcBef>
                <a:spcPts val="900"/>
              </a:spcBef>
              <a:buClr>
                <a:schemeClr val="dk1"/>
              </a:buClr>
              <a:buSzPts val="2200"/>
            </a:pPr>
            <a:r>
              <a:rPr lang="en" sz="2400" dirty="0">
                <a:solidFill>
                  <a:schemeClr val="dk1"/>
                </a:solidFill>
              </a:rPr>
              <a:t>Provides a large duty saving compared to other regions of the world</a:t>
            </a:r>
          </a:p>
          <a:p>
            <a:pPr marL="889000" lvl="1" indent="-342900">
              <a:lnSpc>
                <a:spcPct val="90000"/>
              </a:lnSpc>
              <a:spcBef>
                <a:spcPts val="900"/>
              </a:spcBef>
              <a:buClr>
                <a:schemeClr val="dk1"/>
              </a:buClr>
              <a:buSzPts val="2200"/>
            </a:pPr>
            <a:r>
              <a:rPr lang="en" sz="2200" dirty="0">
                <a:solidFill>
                  <a:schemeClr val="dk1"/>
                </a:solidFill>
              </a:rPr>
              <a:t>GSP does not include textiles/wearing apparel</a:t>
            </a:r>
          </a:p>
          <a:p>
            <a:pPr marL="889000" lvl="1" indent="-342900">
              <a:lnSpc>
                <a:spcPct val="90000"/>
              </a:lnSpc>
              <a:spcBef>
                <a:spcPts val="900"/>
              </a:spcBef>
              <a:buClr>
                <a:schemeClr val="dk1"/>
              </a:buClr>
              <a:buSzPts val="2200"/>
            </a:pPr>
            <a:r>
              <a:rPr lang="en" sz="2200" dirty="0">
                <a:solidFill>
                  <a:schemeClr val="dk1"/>
                </a:solidFill>
              </a:rPr>
              <a:t>NAFTA has restrictive yarn forward rule and change in heading</a:t>
            </a:r>
          </a:p>
          <a:p>
            <a:pPr marL="889000" lvl="1" indent="-342900">
              <a:lnSpc>
                <a:spcPct val="90000"/>
              </a:lnSpc>
              <a:spcBef>
                <a:spcPts val="900"/>
              </a:spcBef>
              <a:buClr>
                <a:schemeClr val="dk1"/>
              </a:buClr>
              <a:buSzPts val="2200"/>
            </a:pPr>
            <a:r>
              <a:rPr lang="en" sz="2200" dirty="0">
                <a:solidFill>
                  <a:schemeClr val="dk1"/>
                </a:solidFill>
              </a:rPr>
              <a:t>DR/CAFTA has yarn forward (and sometimes fiber forward) in addition to change in heading rule  </a:t>
            </a:r>
          </a:p>
          <a:p>
            <a:pPr marL="431800">
              <a:lnSpc>
                <a:spcPct val="90000"/>
              </a:lnSpc>
              <a:spcBef>
                <a:spcPts val="900"/>
              </a:spcBef>
              <a:buClr>
                <a:schemeClr val="dk1"/>
              </a:buClr>
              <a:buSzPts val="2200"/>
            </a:pPr>
            <a:r>
              <a:rPr lang="en" sz="2400" dirty="0" smtClean="0">
                <a:solidFill>
                  <a:schemeClr val="dk1"/>
                </a:solidFill>
              </a:rPr>
              <a:t>Primary </a:t>
            </a:r>
            <a:r>
              <a:rPr lang="en" sz="2400" dirty="0">
                <a:solidFill>
                  <a:schemeClr val="dk1"/>
                </a:solidFill>
              </a:rPr>
              <a:t>advantage of AGOA over GSP is inclusion of sensitive products such as textiles and apparel</a:t>
            </a:r>
          </a:p>
          <a:p>
            <a:pPr marL="431800">
              <a:lnSpc>
                <a:spcPct val="90000"/>
              </a:lnSpc>
              <a:spcBef>
                <a:spcPts val="900"/>
              </a:spcBef>
              <a:buClr>
                <a:srgbClr val="000000"/>
              </a:buClr>
              <a:buSzPts val="2200"/>
            </a:pPr>
            <a:r>
              <a:rPr lang="en" sz="2400" dirty="0" smtClean="0">
                <a:solidFill>
                  <a:srgbClr val="000000"/>
                </a:solidFill>
              </a:rPr>
              <a:t>The </a:t>
            </a:r>
            <a:r>
              <a:rPr lang="en" sz="2400" dirty="0">
                <a:solidFill>
                  <a:srgbClr val="000000"/>
                </a:solidFill>
              </a:rPr>
              <a:t>procedure has been tried and tested in Ghana and Benin</a:t>
            </a:r>
          </a:p>
          <a:p>
            <a:pPr marL="889000" lvl="1" indent="-342900">
              <a:lnSpc>
                <a:spcPct val="90000"/>
              </a:lnSpc>
              <a:spcBef>
                <a:spcPts val="900"/>
              </a:spcBef>
              <a:buClr>
                <a:srgbClr val="000000"/>
              </a:buClr>
              <a:buSzPts val="2200"/>
            </a:pPr>
            <a:r>
              <a:rPr lang="en" sz="2200" dirty="0">
                <a:solidFill>
                  <a:srgbClr val="000000"/>
                </a:solidFill>
              </a:rPr>
              <a:t>The required visa stamp and authorized signatures are in place</a:t>
            </a:r>
            <a:endParaRPr sz="22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Classification and Duty Considerations for Uniforms, Scrubs</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graphicFrame>
        <p:nvGraphicFramePr>
          <p:cNvPr id="7" name="Table 6"/>
          <p:cNvGraphicFramePr>
            <a:graphicFrameLocks noGrp="1"/>
          </p:cNvGraphicFramePr>
          <p:nvPr>
            <p:extLst>
              <p:ext uri="{D42A27DB-BD31-4B8C-83A1-F6EECF244321}">
                <p14:modId xmlns:p14="http://schemas.microsoft.com/office/powerpoint/2010/main" val="4019810229"/>
              </p:ext>
            </p:extLst>
          </p:nvPr>
        </p:nvGraphicFramePr>
        <p:xfrm>
          <a:off x="194506" y="1004559"/>
          <a:ext cx="8691900" cy="5212080"/>
        </p:xfrm>
        <a:graphic>
          <a:graphicData uri="http://schemas.openxmlformats.org/drawingml/2006/table">
            <a:tbl>
              <a:tblPr firstRow="1" bandRow="1">
                <a:tableStyleId>{B26BC48B-DBF0-45C0-8828-38B78BDBD4D5}</a:tableStyleId>
              </a:tblPr>
              <a:tblGrid>
                <a:gridCol w="1012125">
                  <a:extLst>
                    <a:ext uri="{9D8B030D-6E8A-4147-A177-3AD203B41FA5}">
                      <a16:colId xmlns="" xmlns:a16="http://schemas.microsoft.com/office/drawing/2014/main" val="20000"/>
                    </a:ext>
                  </a:extLst>
                </a:gridCol>
                <a:gridCol w="807199">
                  <a:extLst>
                    <a:ext uri="{9D8B030D-6E8A-4147-A177-3AD203B41FA5}">
                      <a16:colId xmlns="" xmlns:a16="http://schemas.microsoft.com/office/drawing/2014/main" val="20001"/>
                    </a:ext>
                  </a:extLst>
                </a:gridCol>
                <a:gridCol w="2767077">
                  <a:extLst>
                    <a:ext uri="{9D8B030D-6E8A-4147-A177-3AD203B41FA5}">
                      <a16:colId xmlns="" xmlns:a16="http://schemas.microsoft.com/office/drawing/2014/main" val="20004"/>
                    </a:ext>
                  </a:extLst>
                </a:gridCol>
                <a:gridCol w="1176443">
                  <a:extLst>
                    <a:ext uri="{9D8B030D-6E8A-4147-A177-3AD203B41FA5}">
                      <a16:colId xmlns="" xmlns:a16="http://schemas.microsoft.com/office/drawing/2014/main" val="646198669"/>
                    </a:ext>
                  </a:extLst>
                </a:gridCol>
                <a:gridCol w="1312116">
                  <a:extLst>
                    <a:ext uri="{9D8B030D-6E8A-4147-A177-3AD203B41FA5}">
                      <a16:colId xmlns="" xmlns:a16="http://schemas.microsoft.com/office/drawing/2014/main" val="1740568752"/>
                    </a:ext>
                  </a:extLst>
                </a:gridCol>
                <a:gridCol w="1616940">
                  <a:extLst>
                    <a:ext uri="{9D8B030D-6E8A-4147-A177-3AD203B41FA5}">
                      <a16:colId xmlns="" xmlns:a16="http://schemas.microsoft.com/office/drawing/2014/main" val="20005"/>
                    </a:ext>
                  </a:extLst>
                </a:gridCol>
              </a:tblGrid>
              <a:tr h="0">
                <a:tc>
                  <a:txBody>
                    <a:bodyPr/>
                    <a:lstStyle/>
                    <a:p>
                      <a:r>
                        <a:rPr lang="en-US" b="1" dirty="0"/>
                        <a:t>Product</a:t>
                      </a:r>
                    </a:p>
                  </a:txBody>
                  <a:tcPr/>
                </a:tc>
                <a:tc>
                  <a:txBody>
                    <a:bodyPr/>
                    <a:lstStyle/>
                    <a:p>
                      <a:r>
                        <a:rPr lang="en-US" b="1" dirty="0"/>
                        <a:t>Style</a:t>
                      </a:r>
                    </a:p>
                  </a:txBody>
                  <a:tcPr/>
                </a:tc>
                <a:tc>
                  <a:txBody>
                    <a:bodyPr/>
                    <a:lstStyle/>
                    <a:p>
                      <a:r>
                        <a:rPr lang="en-US" b="1" dirty="0"/>
                        <a:t>Classification considerations</a:t>
                      </a:r>
                    </a:p>
                  </a:txBody>
                  <a:tcPr/>
                </a:tc>
                <a:tc>
                  <a:txBody>
                    <a:bodyPr/>
                    <a:lstStyle/>
                    <a:p>
                      <a:r>
                        <a:rPr lang="en-US" b="1" dirty="0"/>
                        <a:t>Gender</a:t>
                      </a:r>
                    </a:p>
                  </a:txBody>
                  <a:tcPr/>
                </a:tc>
                <a:tc>
                  <a:txBody>
                    <a:bodyPr/>
                    <a:lstStyle/>
                    <a:p>
                      <a:r>
                        <a:rPr lang="en-US" b="1" dirty="0"/>
                        <a:t>HS codes</a:t>
                      </a:r>
                    </a:p>
                  </a:txBody>
                  <a:tcPr/>
                </a:tc>
                <a:tc>
                  <a:txBody>
                    <a:bodyPr/>
                    <a:lstStyle/>
                    <a:p>
                      <a:r>
                        <a:rPr lang="en-US" b="1" dirty="0"/>
                        <a:t>Duty</a:t>
                      </a:r>
                    </a:p>
                  </a:txBody>
                  <a:tcPr/>
                </a:tc>
                <a:extLst>
                  <a:ext uri="{0D108BD9-81ED-4DB2-BD59-A6C34878D82A}">
                    <a16:rowId xmlns="" xmlns:a16="http://schemas.microsoft.com/office/drawing/2014/main" val="10000"/>
                  </a:ext>
                </a:extLst>
              </a:tr>
              <a:tr h="0">
                <a:tc rowSpan="6">
                  <a:txBody>
                    <a:bodyPr/>
                    <a:lstStyle/>
                    <a:p>
                      <a:r>
                        <a:rPr lang="en-US" b="1" dirty="0"/>
                        <a:t>Uniforms</a:t>
                      </a:r>
                    </a:p>
                    <a:p>
                      <a:endParaRPr lang="en-US" b="0" dirty="0"/>
                    </a:p>
                    <a:p>
                      <a:r>
                        <a:rPr lang="en-US" b="0" dirty="0"/>
                        <a:t>(All 65P/ 35C)</a:t>
                      </a:r>
                    </a:p>
                  </a:txBody>
                  <a:tcPr/>
                </a:tc>
                <a:tc rowSpan="2">
                  <a:txBody>
                    <a:bodyPr/>
                    <a:lstStyle/>
                    <a:p>
                      <a:r>
                        <a:rPr lang="en-US" b="0" dirty="0"/>
                        <a:t>Top</a:t>
                      </a:r>
                    </a:p>
                  </a:txBody>
                  <a:tcPr/>
                </a:tc>
                <a:tc rowSpan="2">
                  <a:txBody>
                    <a:bodyPr/>
                    <a:lstStyle/>
                    <a:p>
                      <a:r>
                        <a:rPr lang="en-US" dirty="0"/>
                        <a:t>Uniform tops classified as:</a:t>
                      </a:r>
                    </a:p>
                    <a:p>
                      <a:r>
                        <a:rPr lang="en-US" dirty="0"/>
                        <a:t>Shirts (left over right)</a:t>
                      </a:r>
                    </a:p>
                    <a:p>
                      <a:r>
                        <a:rPr lang="en-US" dirty="0"/>
                        <a:t>Blouses (right over left or unisex)</a:t>
                      </a:r>
                    </a:p>
                  </a:txBody>
                  <a:tcPr/>
                </a:tc>
                <a:tc>
                  <a:txBody>
                    <a:bodyPr/>
                    <a:lstStyle/>
                    <a:p>
                      <a:r>
                        <a:rPr lang="en-US" dirty="0"/>
                        <a:t>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6205.30.20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29.1</a:t>
                      </a:r>
                      <a:r>
                        <a:rPr lang="en-US" baseline="0" dirty="0"/>
                        <a:t> c/kg + 25.9%</a:t>
                      </a:r>
                      <a:endParaRPr lang="en-US" dirty="0"/>
                    </a:p>
                  </a:txBody>
                  <a:tcPr/>
                </a:tc>
                <a:extLst>
                  <a:ext uri="{0D108BD9-81ED-4DB2-BD59-A6C34878D82A}">
                    <a16:rowId xmlns="" xmlns:a16="http://schemas.microsoft.com/office/drawing/2014/main" val="10001"/>
                  </a:ext>
                </a:extLst>
              </a:tr>
              <a:tr h="3217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a:t>Women </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6206.40.30</a:t>
                      </a:r>
                    </a:p>
                  </a:txBody>
                  <a:tcPr/>
                </a:tc>
                <a:tc>
                  <a:txBody>
                    <a:bodyPr/>
                    <a:lstStyle/>
                    <a:p>
                      <a:r>
                        <a:rPr lang="en-US" dirty="0"/>
                        <a:t>26.9%</a:t>
                      </a:r>
                    </a:p>
                  </a:txBody>
                  <a:tcPr/>
                </a:tc>
                <a:extLst>
                  <a:ext uri="{0D108BD9-81ED-4DB2-BD59-A6C34878D82A}">
                    <a16:rowId xmlns="" xmlns:a16="http://schemas.microsoft.com/office/drawing/2014/main" val="1687462109"/>
                  </a:ext>
                </a:extLst>
              </a:tr>
              <a:tr h="0">
                <a:tc vMerge="1">
                  <a:txBody>
                    <a:bodyPr/>
                    <a:lstStyle/>
                    <a:p>
                      <a:endParaRPr lang="en-US" dirty="0"/>
                    </a:p>
                  </a:txBody>
                  <a:tcPr/>
                </a:tc>
                <a:tc rowSpan="2">
                  <a:txBody>
                    <a:bodyPr/>
                    <a:lstStyle/>
                    <a:p>
                      <a:r>
                        <a:rPr lang="en-US" b="0" dirty="0"/>
                        <a:t>Bottom</a:t>
                      </a:r>
                    </a:p>
                  </a:txBody>
                  <a:tcPr/>
                </a:tc>
                <a:tc rowSpan="2">
                  <a:txBody>
                    <a:bodyPr/>
                    <a:lstStyle/>
                    <a:p>
                      <a:r>
                        <a:rPr lang="en-US" dirty="0"/>
                        <a:t>Uniform bottoms classified as: </a:t>
                      </a:r>
                    </a:p>
                    <a:p>
                      <a:r>
                        <a:rPr lang="en-US" dirty="0"/>
                        <a:t>Pants/Trousers</a:t>
                      </a:r>
                    </a:p>
                  </a:txBody>
                  <a:tcPr/>
                </a:tc>
                <a:tc>
                  <a:txBody>
                    <a:bodyPr/>
                    <a:lstStyle/>
                    <a:p>
                      <a:r>
                        <a:rPr lang="en-US" dirty="0"/>
                        <a:t>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6203.43.90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27.9%</a:t>
                      </a:r>
                    </a:p>
                  </a:txBody>
                  <a:tcPr/>
                </a:tc>
                <a:extLst>
                  <a:ext uri="{0D108BD9-81ED-4DB2-BD59-A6C34878D82A}">
                    <a16:rowId xmlns="" xmlns:a16="http://schemas.microsoft.com/office/drawing/2014/main" val="10002"/>
                  </a:ext>
                </a:extLst>
              </a:tr>
              <a:tr h="19533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a:t>Women</a:t>
                      </a:r>
                    </a:p>
                  </a:txBody>
                  <a:tcPr/>
                </a:tc>
                <a:tc>
                  <a:txBody>
                    <a:bodyPr/>
                    <a:lstStyle/>
                    <a:p>
                      <a:r>
                        <a:rPr lang="en-US" dirty="0"/>
                        <a:t>6204.63.90</a:t>
                      </a:r>
                    </a:p>
                  </a:txBody>
                  <a:tcPr/>
                </a:tc>
                <a:tc>
                  <a:txBody>
                    <a:bodyPr/>
                    <a:lstStyle/>
                    <a:p>
                      <a:r>
                        <a:rPr lang="en-US" dirty="0"/>
                        <a:t>28.6%</a:t>
                      </a:r>
                    </a:p>
                    <a:p>
                      <a:endParaRPr lang="en-US" dirty="0"/>
                    </a:p>
                  </a:txBody>
                  <a:tcPr/>
                </a:tc>
                <a:extLst>
                  <a:ext uri="{0D108BD9-81ED-4DB2-BD59-A6C34878D82A}">
                    <a16:rowId xmlns="" xmlns:a16="http://schemas.microsoft.com/office/drawing/2014/main" val="2714621245"/>
                  </a:ext>
                </a:extLst>
              </a:tr>
              <a:tr h="0">
                <a:tc vMerge="1">
                  <a:txBody>
                    <a:bodyPr/>
                    <a:lstStyle/>
                    <a:p>
                      <a:endParaRPr lang="en-US" dirty="0"/>
                    </a:p>
                  </a:txBody>
                  <a:tcPr/>
                </a:tc>
                <a:tc rowSpan="2">
                  <a:txBody>
                    <a:bodyPr/>
                    <a:lstStyle/>
                    <a:p>
                      <a:r>
                        <a:rPr lang="en-US" b="0" dirty="0"/>
                        <a:t>Chef jacket</a:t>
                      </a:r>
                    </a:p>
                  </a:txBody>
                  <a:tcPr/>
                </a:tc>
                <a:tc rowSpan="2">
                  <a:txBody>
                    <a:bodyPr/>
                    <a:lstStyle/>
                    <a:p>
                      <a:r>
                        <a:rPr lang="en-US" dirty="0"/>
                        <a:t>Classified as men’s shirts or women’s shirts (unisex)</a:t>
                      </a:r>
                    </a:p>
                    <a:p>
                      <a:endParaRPr lang="en-US" dirty="0"/>
                    </a:p>
                    <a:p>
                      <a:endParaRPr lang="en-US" dirty="0"/>
                    </a:p>
                  </a:txBody>
                  <a:tcPr/>
                </a:tc>
                <a:tc>
                  <a:txBody>
                    <a:bodyPr/>
                    <a:lstStyle/>
                    <a:p>
                      <a:r>
                        <a:rPr lang="en-US" dirty="0"/>
                        <a:t>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6205.30.20</a:t>
                      </a:r>
                    </a:p>
                  </a:txBody>
                  <a:tcPr/>
                </a:tc>
                <a:tc>
                  <a:txBody>
                    <a:bodyPr/>
                    <a:lstStyle/>
                    <a:p>
                      <a:r>
                        <a:rPr lang="en-US" dirty="0"/>
                        <a:t>29.1 c/kg + 25.9%</a:t>
                      </a:r>
                    </a:p>
                  </a:txBody>
                  <a:tcPr/>
                </a:tc>
                <a:extLst>
                  <a:ext uri="{0D108BD9-81ED-4DB2-BD59-A6C34878D82A}">
                    <a16:rowId xmlns="" xmlns:a16="http://schemas.microsoft.com/office/drawing/2014/main" val="10003"/>
                  </a:ext>
                </a:extLst>
              </a:tr>
              <a:tr h="2413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a:t>Women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6206.40.30</a:t>
                      </a:r>
                    </a:p>
                  </a:txBody>
                  <a:tcPr/>
                </a:tc>
                <a:tc>
                  <a:txBody>
                    <a:bodyPr/>
                    <a:lstStyle/>
                    <a:p>
                      <a:r>
                        <a:rPr lang="en-US" dirty="0"/>
                        <a:t>26.9%</a:t>
                      </a:r>
                    </a:p>
                  </a:txBody>
                  <a:tcPr/>
                </a:tc>
                <a:extLst>
                  <a:ext uri="{0D108BD9-81ED-4DB2-BD59-A6C34878D82A}">
                    <a16:rowId xmlns="" xmlns:a16="http://schemas.microsoft.com/office/drawing/2014/main" val="2535185870"/>
                  </a:ext>
                </a:extLst>
              </a:tr>
              <a:tr h="195339">
                <a:tc rowSpan="4">
                  <a:txBody>
                    <a:bodyPr/>
                    <a:lstStyle/>
                    <a:p>
                      <a:r>
                        <a:rPr lang="en-US" b="1" dirty="0"/>
                        <a:t>Scrubs</a:t>
                      </a:r>
                    </a:p>
                    <a:p>
                      <a:endParaRPr lang="en-US" b="0" dirty="0"/>
                    </a:p>
                    <a:p>
                      <a:r>
                        <a:rPr lang="en-US" b="0" dirty="0"/>
                        <a:t>(All 65P/ 35C)</a:t>
                      </a:r>
                    </a:p>
                    <a:p>
                      <a:endParaRPr lang="en-US" b="1" dirty="0"/>
                    </a:p>
                  </a:txBody>
                  <a:tcPr/>
                </a:tc>
                <a:tc rowSpan="2">
                  <a:txBody>
                    <a:bodyPr/>
                    <a:lstStyle/>
                    <a:p>
                      <a:r>
                        <a:rPr lang="en-US" b="0" dirty="0"/>
                        <a:t>Top</a:t>
                      </a:r>
                    </a:p>
                    <a:p>
                      <a:endParaRPr lang="en-US" b="0" dirty="0"/>
                    </a:p>
                  </a:txBody>
                  <a:tcPr/>
                </a:tc>
                <a:tc rowSpan="2">
                  <a:txBody>
                    <a:bodyPr/>
                    <a:lstStyle/>
                    <a:p>
                      <a:r>
                        <a:rPr lang="en-US" dirty="0"/>
                        <a:t>Scrub tops classified as shirts/ blouses</a:t>
                      </a:r>
                      <a:br>
                        <a:rPr lang="en-US" dirty="0"/>
                      </a:br>
                      <a:endParaRPr lang="en-US" dirty="0"/>
                    </a:p>
                    <a:p>
                      <a:r>
                        <a:rPr lang="en-US" dirty="0"/>
                        <a:t>[Below waist</a:t>
                      </a:r>
                      <a:r>
                        <a:rPr lang="en-US" baseline="0" dirty="0"/>
                        <a:t> with pockets may be 6211.33.90 (men) or 6211.43.90 (women) both 16%]</a:t>
                      </a:r>
                      <a:endParaRPr lang="en-US" dirty="0"/>
                    </a:p>
                  </a:txBody>
                  <a:tcPr/>
                </a:tc>
                <a:tc>
                  <a:txBody>
                    <a:bodyPr/>
                    <a:lstStyle/>
                    <a:p>
                      <a:r>
                        <a:rPr lang="en-US" dirty="0"/>
                        <a:t>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6205.30.20</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29.1</a:t>
                      </a:r>
                      <a:r>
                        <a:rPr lang="en-US" baseline="0" dirty="0"/>
                        <a:t> c/kg + 25.9%</a:t>
                      </a:r>
                      <a:endParaRPr lang="en-US" dirty="0"/>
                    </a:p>
                  </a:txBody>
                  <a:tcPr/>
                </a:tc>
                <a:extLst>
                  <a:ext uri="{0D108BD9-81ED-4DB2-BD59-A6C34878D82A}">
                    <a16:rowId xmlns="" xmlns:a16="http://schemas.microsoft.com/office/drawing/2014/main" val="10004"/>
                  </a:ext>
                </a:extLst>
              </a:tr>
              <a:tr h="2413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a:t>Women </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6206.40.30</a:t>
                      </a:r>
                    </a:p>
                    <a:p>
                      <a:endParaRPr lang="en-US" dirty="0"/>
                    </a:p>
                  </a:txBody>
                  <a:tcPr/>
                </a:tc>
                <a:tc>
                  <a:txBody>
                    <a:bodyPr/>
                    <a:lstStyle/>
                    <a:p>
                      <a:r>
                        <a:rPr lang="en-US" dirty="0"/>
                        <a:t>26.9%</a:t>
                      </a:r>
                    </a:p>
                  </a:txBody>
                  <a:tcPr/>
                </a:tc>
                <a:extLst>
                  <a:ext uri="{0D108BD9-81ED-4DB2-BD59-A6C34878D82A}">
                    <a16:rowId xmlns="" xmlns:a16="http://schemas.microsoft.com/office/drawing/2014/main" val="3432456524"/>
                  </a:ext>
                </a:extLst>
              </a:tr>
              <a:tr h="195339">
                <a:tc vMerge="1">
                  <a:txBody>
                    <a:bodyPr/>
                    <a:lstStyle/>
                    <a:p>
                      <a:endParaRPr lang="en-US" dirty="0"/>
                    </a:p>
                  </a:txBody>
                  <a:tcPr/>
                </a:tc>
                <a:tc rowSpan="2">
                  <a:txBody>
                    <a:bodyPr/>
                    <a:lstStyle/>
                    <a:p>
                      <a:r>
                        <a:rPr lang="en-US" b="0" dirty="0"/>
                        <a:t>Bottom</a:t>
                      </a:r>
                    </a:p>
                  </a:txBody>
                  <a:tcPr/>
                </a:tc>
                <a:tc rowSpan="2">
                  <a:txBody>
                    <a:bodyPr/>
                    <a:lstStyle/>
                    <a:p>
                      <a:r>
                        <a:rPr lang="en-US" dirty="0"/>
                        <a:t>Scrub bottoms classified as pants</a:t>
                      </a:r>
                    </a:p>
                  </a:txBody>
                  <a:tcPr/>
                </a:tc>
                <a:tc>
                  <a:txBody>
                    <a:bodyPr/>
                    <a:lstStyle/>
                    <a:p>
                      <a:r>
                        <a:rPr lang="en-US" dirty="0"/>
                        <a:t>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6203.43.90</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27.9%</a:t>
                      </a:r>
                    </a:p>
                  </a:txBody>
                  <a:tcPr/>
                </a:tc>
                <a:extLst>
                  <a:ext uri="{0D108BD9-81ED-4DB2-BD59-A6C34878D82A}">
                    <a16:rowId xmlns="" xmlns:a16="http://schemas.microsoft.com/office/drawing/2014/main" val="10005"/>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a:t>Women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6204.63.90</a:t>
                      </a:r>
                    </a:p>
                  </a:txBody>
                  <a:tcPr/>
                </a:tc>
                <a:tc>
                  <a:txBody>
                    <a:bodyPr/>
                    <a:lstStyle/>
                    <a:p>
                      <a:r>
                        <a:rPr lang="en-US" dirty="0"/>
                        <a:t>28.6%</a:t>
                      </a:r>
                    </a:p>
                  </a:txBody>
                  <a:tcPr/>
                </a:tc>
                <a:extLst>
                  <a:ext uri="{0D108BD9-81ED-4DB2-BD59-A6C34878D82A}">
                    <a16:rowId xmlns="" xmlns:a16="http://schemas.microsoft.com/office/drawing/2014/main" val="4000442701"/>
                  </a:ext>
                </a:extLst>
              </a:tr>
            </a:tbl>
          </a:graphicData>
        </a:graphic>
      </p:graphicFrame>
    </p:spTree>
    <p:extLst>
      <p:ext uri="{BB962C8B-B14F-4D97-AF65-F5344CB8AC3E}">
        <p14:creationId xmlns:p14="http://schemas.microsoft.com/office/powerpoint/2010/main" val="306942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Classification and Duty Considerations for Pajamas</a:t>
            </a:r>
          </a:p>
        </p:txBody>
      </p:sp>
      <p:sp>
        <p:nvSpPr>
          <p:cNvPr id="4" name="Slide Number Placeholder 3"/>
          <p:cNvSpPr>
            <a:spLocks noGrp="1"/>
          </p:cNvSpPr>
          <p:nvPr>
            <p:ph type="sldNum" idx="12"/>
          </p:nvPr>
        </p:nvSpPr>
        <p:spPr/>
        <p:txBody>
          <a:bodyPr/>
          <a:lstStyle/>
          <a:p>
            <a:pPr lvl="0"/>
            <a:fld id="{00000000-1234-1234-1234-123412341234}" type="slidenum">
              <a:rPr lang="en" smtClean="0"/>
              <a:pPr lvl="0"/>
              <a:t>7</a:t>
            </a:fld>
            <a:endParaRPr lang="en"/>
          </a:p>
        </p:txBody>
      </p:sp>
      <p:graphicFrame>
        <p:nvGraphicFramePr>
          <p:cNvPr id="5" name="Table 4"/>
          <p:cNvGraphicFramePr>
            <a:graphicFrameLocks noGrp="1"/>
          </p:cNvGraphicFramePr>
          <p:nvPr>
            <p:extLst>
              <p:ext uri="{D42A27DB-BD31-4B8C-83A1-F6EECF244321}">
                <p14:modId xmlns:p14="http://schemas.microsoft.com/office/powerpoint/2010/main" val="3084528220"/>
              </p:ext>
            </p:extLst>
          </p:nvPr>
        </p:nvGraphicFramePr>
        <p:xfrm>
          <a:off x="329260" y="973016"/>
          <a:ext cx="8691898" cy="4663440"/>
        </p:xfrm>
        <a:graphic>
          <a:graphicData uri="http://schemas.openxmlformats.org/drawingml/2006/table">
            <a:tbl>
              <a:tblPr firstRow="1" bandRow="1">
                <a:tableStyleId>{B26BC48B-DBF0-45C0-8828-38B78BDBD4D5}</a:tableStyleId>
              </a:tblPr>
              <a:tblGrid>
                <a:gridCol w="918240">
                  <a:extLst>
                    <a:ext uri="{9D8B030D-6E8A-4147-A177-3AD203B41FA5}">
                      <a16:colId xmlns="" xmlns:a16="http://schemas.microsoft.com/office/drawing/2014/main" val="20000"/>
                    </a:ext>
                  </a:extLst>
                </a:gridCol>
                <a:gridCol w="2000747">
                  <a:extLst>
                    <a:ext uri="{9D8B030D-6E8A-4147-A177-3AD203B41FA5}">
                      <a16:colId xmlns="" xmlns:a16="http://schemas.microsoft.com/office/drawing/2014/main" val="3811638241"/>
                    </a:ext>
                  </a:extLst>
                </a:gridCol>
                <a:gridCol w="1169581">
                  <a:extLst>
                    <a:ext uri="{9D8B030D-6E8A-4147-A177-3AD203B41FA5}">
                      <a16:colId xmlns="" xmlns:a16="http://schemas.microsoft.com/office/drawing/2014/main" val="20001"/>
                    </a:ext>
                  </a:extLst>
                </a:gridCol>
                <a:gridCol w="922277">
                  <a:extLst>
                    <a:ext uri="{9D8B030D-6E8A-4147-A177-3AD203B41FA5}">
                      <a16:colId xmlns="" xmlns:a16="http://schemas.microsoft.com/office/drawing/2014/main" val="3644291664"/>
                    </a:ext>
                  </a:extLst>
                </a:gridCol>
                <a:gridCol w="1470878">
                  <a:extLst>
                    <a:ext uri="{9D8B030D-6E8A-4147-A177-3AD203B41FA5}">
                      <a16:colId xmlns="" xmlns:a16="http://schemas.microsoft.com/office/drawing/2014/main" val="20002"/>
                    </a:ext>
                  </a:extLst>
                </a:gridCol>
                <a:gridCol w="1199085">
                  <a:extLst>
                    <a:ext uri="{9D8B030D-6E8A-4147-A177-3AD203B41FA5}">
                      <a16:colId xmlns="" xmlns:a16="http://schemas.microsoft.com/office/drawing/2014/main" val="20003"/>
                    </a:ext>
                  </a:extLst>
                </a:gridCol>
                <a:gridCol w="1011090">
                  <a:extLst>
                    <a:ext uri="{9D8B030D-6E8A-4147-A177-3AD203B41FA5}">
                      <a16:colId xmlns="" xmlns:a16="http://schemas.microsoft.com/office/drawing/2014/main" val="20005"/>
                    </a:ext>
                  </a:extLst>
                </a:gridCol>
              </a:tblGrid>
              <a:tr h="216988">
                <a:tc>
                  <a:txBody>
                    <a:bodyPr/>
                    <a:lstStyle/>
                    <a:p>
                      <a:r>
                        <a:rPr lang="en-US" sz="1400" b="1" dirty="0"/>
                        <a:t>Product</a:t>
                      </a:r>
                    </a:p>
                  </a:txBody>
                  <a:tcPr/>
                </a:tc>
                <a:tc>
                  <a:txBody>
                    <a:bodyPr/>
                    <a:lstStyle/>
                    <a:p>
                      <a:r>
                        <a:rPr lang="en-US" sz="1400" b="1" dirty="0"/>
                        <a:t>Classification considerations</a:t>
                      </a:r>
                    </a:p>
                  </a:txBody>
                  <a:tcPr/>
                </a:tc>
                <a:tc>
                  <a:txBody>
                    <a:bodyPr/>
                    <a:lstStyle/>
                    <a:p>
                      <a:r>
                        <a:rPr lang="en-US" sz="1400" b="1" dirty="0"/>
                        <a:t>Style</a:t>
                      </a:r>
                    </a:p>
                  </a:txBody>
                  <a:tcPr/>
                </a:tc>
                <a:tc>
                  <a:txBody>
                    <a:bodyPr/>
                    <a:lstStyle/>
                    <a:p>
                      <a:r>
                        <a:rPr lang="en-US" sz="1400" b="1" dirty="0"/>
                        <a:t>Gender</a:t>
                      </a:r>
                    </a:p>
                  </a:txBody>
                  <a:tcPr/>
                </a:tc>
                <a:tc>
                  <a:txBody>
                    <a:bodyPr/>
                    <a:lstStyle/>
                    <a:p>
                      <a:r>
                        <a:rPr lang="en-US" sz="1400" b="1" dirty="0"/>
                        <a:t>Fabric</a:t>
                      </a:r>
                    </a:p>
                  </a:txBody>
                  <a:tcPr/>
                </a:tc>
                <a:tc>
                  <a:txBody>
                    <a:bodyPr/>
                    <a:lstStyle/>
                    <a:p>
                      <a:r>
                        <a:rPr lang="en-US" sz="1400" b="1" dirty="0"/>
                        <a:t>HS</a:t>
                      </a:r>
                    </a:p>
                  </a:txBody>
                  <a:tcPr/>
                </a:tc>
                <a:tc>
                  <a:txBody>
                    <a:bodyPr/>
                    <a:lstStyle/>
                    <a:p>
                      <a:r>
                        <a:rPr lang="en-US" sz="1400" b="1" dirty="0"/>
                        <a:t>Duty</a:t>
                      </a:r>
                    </a:p>
                  </a:txBody>
                  <a:tcPr/>
                </a:tc>
                <a:extLst>
                  <a:ext uri="{0D108BD9-81ED-4DB2-BD59-A6C34878D82A}">
                    <a16:rowId xmlns="" xmlns:a16="http://schemas.microsoft.com/office/drawing/2014/main" val="10000"/>
                  </a:ext>
                </a:extLst>
              </a:tr>
              <a:tr h="0">
                <a:tc rowSpan="10">
                  <a:txBody>
                    <a:bodyPr/>
                    <a:lstStyle/>
                    <a:p>
                      <a:r>
                        <a:rPr lang="en-US" sz="1400" b="0" dirty="0"/>
                        <a:t>Pajamas</a:t>
                      </a:r>
                    </a:p>
                  </a:txBody>
                  <a:tcPr/>
                </a:tc>
                <a:tc rowSpan="10">
                  <a:txBody>
                    <a:bodyPr/>
                    <a:lstStyle/>
                    <a:p>
                      <a:r>
                        <a:rPr lang="en-US" sz="1400" dirty="0" smtClean="0"/>
                        <a:t>Pajamas are generally two-piece garments worn for sleeping; </a:t>
                      </a:r>
                      <a:r>
                        <a:rPr lang="en-US" sz="1400" baseline="0" dirty="0" smtClean="0"/>
                        <a:t>tops and pants are classified as pajamas if they are marketed as sleepwear and designed for a “private activity;” they are considered loungewear (classified in the higher duty-rate provisions for shirts and pants) if they are designed for a more “public” activity such as socializing at home with friends, walking the dog, etc.</a:t>
                      </a:r>
                      <a:endParaRPr lang="en-US" sz="1400" dirty="0"/>
                    </a:p>
                  </a:txBody>
                  <a:tcPr/>
                </a:tc>
                <a:tc rowSpan="2">
                  <a:txBody>
                    <a:bodyPr/>
                    <a:lstStyle/>
                    <a:p>
                      <a:r>
                        <a:rPr lang="en-US" sz="1400" dirty="0" smtClean="0"/>
                        <a:t>Nightgown</a:t>
                      </a:r>
                    </a:p>
                    <a:p>
                      <a:endParaRPr lang="en-US" sz="1400" dirty="0" smtClean="0"/>
                    </a:p>
                    <a:p>
                      <a:endParaRPr lang="en-US" sz="1400" dirty="0" smtClean="0"/>
                    </a:p>
                    <a:p>
                      <a:endParaRPr lang="en-US" sz="1400" dirty="0"/>
                    </a:p>
                  </a:txBody>
                  <a:tcPr/>
                </a:tc>
                <a:tc rowSpan="2">
                  <a:txBody>
                    <a:bodyPr/>
                    <a:lstStyle/>
                    <a:p>
                      <a:r>
                        <a:rPr lang="en-US" sz="1400" dirty="0"/>
                        <a:t>Women</a:t>
                      </a:r>
                    </a:p>
                  </a:txBody>
                  <a:tcPr/>
                </a:tc>
                <a:tc>
                  <a:txBody>
                    <a:bodyPr/>
                    <a:lstStyle/>
                    <a:p>
                      <a:r>
                        <a:rPr lang="en-US" sz="1400" dirty="0"/>
                        <a:t>Knit cotton</a:t>
                      </a:r>
                    </a:p>
                  </a:txBody>
                  <a:tcPr/>
                </a:tc>
                <a:tc>
                  <a:txBody>
                    <a:bodyPr/>
                    <a:lstStyle/>
                    <a:p>
                      <a:r>
                        <a:rPr lang="en-US" sz="1400" dirty="0"/>
                        <a:t>6108.31.00</a:t>
                      </a:r>
                    </a:p>
                  </a:txBody>
                  <a:tcPr/>
                </a:tc>
                <a:tc>
                  <a:txBody>
                    <a:bodyPr/>
                    <a:lstStyle/>
                    <a:p>
                      <a:r>
                        <a:rPr lang="en-US" sz="1400" dirty="0"/>
                        <a:t>8.5%</a:t>
                      </a:r>
                    </a:p>
                  </a:txBody>
                  <a:tcPr/>
                </a:tc>
                <a:extLst>
                  <a:ext uri="{0D108BD9-81ED-4DB2-BD59-A6C34878D82A}">
                    <a16:rowId xmlns="" xmlns:a16="http://schemas.microsoft.com/office/drawing/2014/main" val="10001"/>
                  </a:ext>
                </a:extLst>
              </a:tr>
              <a:tr h="2531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dirty="0"/>
                        <a:t>Woven cotton</a:t>
                      </a:r>
                    </a:p>
                  </a:txBody>
                  <a:tcPr/>
                </a:tc>
                <a:tc>
                  <a:txBody>
                    <a:bodyPr/>
                    <a:lstStyle/>
                    <a:p>
                      <a:r>
                        <a:rPr lang="en-US" sz="1400" dirty="0"/>
                        <a:t>6208.21.00</a:t>
                      </a:r>
                    </a:p>
                  </a:txBody>
                  <a:tcPr/>
                </a:tc>
                <a:tc>
                  <a:txBody>
                    <a:bodyPr/>
                    <a:lstStyle/>
                    <a:p>
                      <a:r>
                        <a:rPr lang="en-US" sz="1400" dirty="0"/>
                        <a:t>8.9%</a:t>
                      </a:r>
                    </a:p>
                  </a:txBody>
                  <a:tcPr/>
                </a:tc>
                <a:extLst>
                  <a:ext uri="{0D108BD9-81ED-4DB2-BD59-A6C34878D82A}">
                    <a16:rowId xmlns="" xmlns:a16="http://schemas.microsoft.com/office/drawing/2014/main" val="804002096"/>
                  </a:ext>
                </a:extLst>
              </a:tr>
              <a:tr h="0">
                <a:tc vMerge="1">
                  <a:txBody>
                    <a:bodyPr/>
                    <a:lstStyle/>
                    <a:p>
                      <a:endParaRPr lang="en-US" dirty="0"/>
                    </a:p>
                  </a:txBody>
                  <a:tcPr/>
                </a:tc>
                <a:tc vMerge="1">
                  <a:txBody>
                    <a:bodyPr/>
                    <a:lstStyle/>
                    <a:p>
                      <a:endParaRPr lang="en-US" sz="1400" dirty="0"/>
                    </a:p>
                  </a:txBody>
                  <a:tcPr/>
                </a:tc>
                <a:tc rowSpan="4">
                  <a:txBody>
                    <a:bodyPr/>
                    <a:lstStyle/>
                    <a:p>
                      <a:r>
                        <a:rPr lang="en-US" sz="1400" dirty="0"/>
                        <a:t>Robe</a:t>
                      </a:r>
                    </a:p>
                  </a:txBody>
                  <a:tcPr/>
                </a:tc>
                <a:tc rowSpan="2">
                  <a:txBody>
                    <a:bodyPr/>
                    <a:lstStyle/>
                    <a:p>
                      <a:r>
                        <a:rPr lang="en-US" sz="1400" dirty="0"/>
                        <a:t>Men</a:t>
                      </a:r>
                    </a:p>
                  </a:txBody>
                  <a:tcPr/>
                </a:tc>
                <a:tc>
                  <a:txBody>
                    <a:bodyPr/>
                    <a:lstStyle/>
                    <a:p>
                      <a:r>
                        <a:rPr lang="en-US" sz="1400" dirty="0"/>
                        <a:t>Knit cotton</a:t>
                      </a:r>
                    </a:p>
                  </a:txBody>
                  <a:tcPr/>
                </a:tc>
                <a:tc>
                  <a:txBody>
                    <a:bodyPr/>
                    <a:lstStyle/>
                    <a:p>
                      <a:r>
                        <a:rPr lang="en-US" sz="1400" dirty="0"/>
                        <a:t>6107.91.00</a:t>
                      </a:r>
                    </a:p>
                  </a:txBody>
                  <a:tcPr/>
                </a:tc>
                <a:tc>
                  <a:txBody>
                    <a:bodyPr/>
                    <a:lstStyle/>
                    <a:p>
                      <a:r>
                        <a:rPr lang="en-US" sz="1400" dirty="0"/>
                        <a:t>8.7%</a:t>
                      </a:r>
                    </a:p>
                  </a:txBody>
                  <a:tcPr/>
                </a:tc>
                <a:extLst>
                  <a:ext uri="{0D108BD9-81ED-4DB2-BD59-A6C34878D82A}">
                    <a16:rowId xmlns="" xmlns:a16="http://schemas.microsoft.com/office/drawing/2014/main" val="10002"/>
                  </a:ext>
                </a:extLst>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dirty="0"/>
                        <a:t>Woven cotton</a:t>
                      </a:r>
                      <a:endParaRPr lang="en-US" dirty="0"/>
                    </a:p>
                  </a:txBody>
                  <a:tcPr/>
                </a:tc>
                <a:tc>
                  <a:txBody>
                    <a:bodyPr/>
                    <a:lstStyle/>
                    <a:p>
                      <a:r>
                        <a:rPr lang="en-US" sz="1400" dirty="0"/>
                        <a:t>6207.91.10</a:t>
                      </a:r>
                      <a:endParaRPr lang="en-US" dirty="0"/>
                    </a:p>
                  </a:txBody>
                  <a:tcPr/>
                </a:tc>
                <a:tc>
                  <a:txBody>
                    <a:bodyPr/>
                    <a:lstStyle/>
                    <a:p>
                      <a:r>
                        <a:rPr lang="en-US" sz="1400" dirty="0"/>
                        <a:t>8.4%</a:t>
                      </a:r>
                    </a:p>
                  </a:txBody>
                  <a:tcPr/>
                </a:tc>
                <a:extLst>
                  <a:ext uri="{0D108BD9-81ED-4DB2-BD59-A6C34878D82A}">
                    <a16:rowId xmlns="" xmlns:a16="http://schemas.microsoft.com/office/drawing/2014/main" val="504322498"/>
                  </a:ext>
                </a:extLst>
              </a:tr>
              <a:tr h="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400" dirty="0"/>
                        <a:t>Women</a:t>
                      </a:r>
                    </a:p>
                  </a:txBody>
                  <a:tcPr/>
                </a:tc>
                <a:tc>
                  <a:txBody>
                    <a:bodyPr/>
                    <a:lstStyle/>
                    <a:p>
                      <a:r>
                        <a:rPr lang="en-US" sz="1400" dirty="0"/>
                        <a:t>Knit cotton</a:t>
                      </a:r>
                    </a:p>
                  </a:txBody>
                  <a:tcPr/>
                </a:tc>
                <a:tc>
                  <a:txBody>
                    <a:bodyPr/>
                    <a:lstStyle/>
                    <a:p>
                      <a:r>
                        <a:rPr lang="en-US" sz="1400" dirty="0"/>
                        <a:t>6108.91.00</a:t>
                      </a:r>
                      <a:endParaRPr lang="en-US" dirty="0"/>
                    </a:p>
                  </a:txBody>
                  <a:tcPr/>
                </a:tc>
                <a:tc>
                  <a:txBody>
                    <a:bodyPr/>
                    <a:lstStyle/>
                    <a:p>
                      <a:r>
                        <a:rPr lang="en-US" sz="1400" dirty="0"/>
                        <a:t>8.5%</a:t>
                      </a:r>
                    </a:p>
                  </a:txBody>
                  <a:tcPr/>
                </a:tc>
                <a:extLst>
                  <a:ext uri="{0D108BD9-81ED-4DB2-BD59-A6C34878D82A}">
                    <a16:rowId xmlns="" xmlns:a16="http://schemas.microsoft.com/office/drawing/2014/main" val="1745040030"/>
                  </a:ext>
                </a:extLst>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dirty="0"/>
                        <a:t>Woven cotton</a:t>
                      </a:r>
                    </a:p>
                  </a:txBody>
                  <a:tcPr/>
                </a:tc>
                <a:tc>
                  <a:txBody>
                    <a:bodyPr/>
                    <a:lstStyle/>
                    <a:p>
                      <a:r>
                        <a:rPr lang="en-US" sz="1400" dirty="0"/>
                        <a:t>6208.21.00</a:t>
                      </a:r>
                      <a:endParaRPr lang="en-US" dirty="0"/>
                    </a:p>
                  </a:txBody>
                  <a:tcPr/>
                </a:tc>
                <a:tc>
                  <a:txBody>
                    <a:bodyPr/>
                    <a:lstStyle/>
                    <a:p>
                      <a:r>
                        <a:rPr lang="en-US" sz="1400" dirty="0"/>
                        <a:t>7.5%</a:t>
                      </a:r>
                      <a:endParaRPr lang="en-US" dirty="0"/>
                    </a:p>
                  </a:txBody>
                  <a:tcPr/>
                </a:tc>
                <a:extLst>
                  <a:ext uri="{0D108BD9-81ED-4DB2-BD59-A6C34878D82A}">
                    <a16:rowId xmlns="" xmlns:a16="http://schemas.microsoft.com/office/drawing/2014/main" val="2952792133"/>
                  </a:ext>
                </a:extLst>
              </a:tr>
              <a:tr h="0">
                <a:tc vMerge="1">
                  <a:txBody>
                    <a:bodyPr/>
                    <a:lstStyle/>
                    <a:p>
                      <a:endParaRPr lang="en-US" dirty="0"/>
                    </a:p>
                  </a:txBody>
                  <a:tcPr/>
                </a:tc>
                <a:tc vMerge="1">
                  <a:txBody>
                    <a:bodyPr/>
                    <a:lstStyle/>
                    <a:p>
                      <a:endParaRPr lang="en-US" sz="1400" dirty="0"/>
                    </a:p>
                  </a:txBody>
                  <a:tcPr/>
                </a:tc>
                <a:tc rowSpan="4">
                  <a:txBody>
                    <a:bodyPr/>
                    <a:lstStyle/>
                    <a:p>
                      <a:r>
                        <a:rPr lang="en-US" sz="1400" dirty="0"/>
                        <a:t>Knit top &amp;</a:t>
                      </a:r>
                    </a:p>
                    <a:p>
                      <a:r>
                        <a:rPr lang="en-US" sz="1400" dirty="0"/>
                        <a:t>Flannel </a:t>
                      </a:r>
                      <a:r>
                        <a:rPr lang="en-US" sz="1400" dirty="0" smtClean="0"/>
                        <a:t>pants</a:t>
                      </a:r>
                      <a:endParaRPr lang="en-US" sz="1400" dirty="0"/>
                    </a:p>
                  </a:txBody>
                  <a:tcPr/>
                </a:tc>
                <a:tc rowSpan="2">
                  <a:txBody>
                    <a:bodyPr/>
                    <a:lstStyle/>
                    <a:p>
                      <a:r>
                        <a:rPr lang="en-US" sz="1400" dirty="0"/>
                        <a:t>Men</a:t>
                      </a:r>
                    </a:p>
                  </a:txBody>
                  <a:tcPr/>
                </a:tc>
                <a:tc>
                  <a:txBody>
                    <a:bodyPr/>
                    <a:lstStyle/>
                    <a:p>
                      <a:r>
                        <a:rPr lang="en-US" sz="1400" dirty="0"/>
                        <a:t>Knit</a:t>
                      </a:r>
                      <a:r>
                        <a:rPr lang="en-US" sz="1400" baseline="0" dirty="0"/>
                        <a:t> cotton</a:t>
                      </a:r>
                    </a:p>
                  </a:txBody>
                  <a:tcPr/>
                </a:tc>
                <a:tc>
                  <a:txBody>
                    <a:bodyPr/>
                    <a:lstStyle/>
                    <a:p>
                      <a:pPr marL="0" indent="0">
                        <a:buFont typeface="Arial" panose="020B0604020202020204" pitchFamily="34" charset="0"/>
                        <a:buNone/>
                      </a:pPr>
                      <a:r>
                        <a:rPr lang="en-US" sz="1400" dirty="0"/>
                        <a:t>6107.21.00</a:t>
                      </a:r>
                    </a:p>
                  </a:txBody>
                  <a:tcPr/>
                </a:tc>
                <a:tc>
                  <a:txBody>
                    <a:bodyPr/>
                    <a:lstStyle/>
                    <a:p>
                      <a:r>
                        <a:rPr lang="en-US" sz="1400" dirty="0"/>
                        <a:t>8.9%</a:t>
                      </a:r>
                    </a:p>
                  </a:txBody>
                  <a:tcPr/>
                </a:tc>
                <a:extLst>
                  <a:ext uri="{0D108BD9-81ED-4DB2-BD59-A6C34878D82A}">
                    <a16:rowId xmlns="" xmlns:a16="http://schemas.microsoft.com/office/drawing/2014/main" val="10003"/>
                  </a:ext>
                </a:extLst>
              </a:tr>
              <a:tr h="0">
                <a:tc vMerge="1">
                  <a:txBody>
                    <a:bodyPr/>
                    <a:lstStyle/>
                    <a:p>
                      <a:endParaRPr lang="en-US" sz="1400" b="1"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aseline="0" dirty="0"/>
                        <a:t>Woven cotton</a:t>
                      </a:r>
                      <a:endParaRPr lang="en-US" sz="1400" dirty="0"/>
                    </a:p>
                  </a:txBody>
                  <a:tcPr/>
                </a:tc>
                <a:tc>
                  <a:txBody>
                    <a:bodyPr/>
                    <a:lstStyle/>
                    <a:p>
                      <a:pPr marL="0" indent="0">
                        <a:buFont typeface="Arial" panose="020B0604020202020204" pitchFamily="34" charset="0"/>
                        <a:buNone/>
                      </a:pPr>
                      <a:r>
                        <a:rPr lang="en-US" sz="1400" dirty="0"/>
                        <a:t>6207.21.00</a:t>
                      </a:r>
                    </a:p>
                  </a:txBody>
                  <a:tcPr/>
                </a:tc>
                <a:tc>
                  <a:txBody>
                    <a:bodyPr/>
                    <a:lstStyle/>
                    <a:p>
                      <a:r>
                        <a:rPr lang="en-US" sz="1400" dirty="0"/>
                        <a:t>8.9%</a:t>
                      </a:r>
                    </a:p>
                  </a:txBody>
                  <a:tcPr/>
                </a:tc>
                <a:extLst>
                  <a:ext uri="{0D108BD9-81ED-4DB2-BD59-A6C34878D82A}">
                    <a16:rowId xmlns="" xmlns:a16="http://schemas.microsoft.com/office/drawing/2014/main" val="2398423698"/>
                  </a:ext>
                </a:extLst>
              </a:tr>
              <a:tr h="0">
                <a:tc vMerge="1">
                  <a:txBody>
                    <a:bodyPr/>
                    <a:lstStyle/>
                    <a:p>
                      <a:endParaRPr lang="en-US" sz="1400" b="1" dirty="0"/>
                    </a:p>
                  </a:txBody>
                  <a:tcPr/>
                </a:tc>
                <a:tc vMerge="1">
                  <a:txBody>
                    <a:bodyPr/>
                    <a:lstStyle/>
                    <a:p>
                      <a:endParaRPr lang="en-US" sz="1400" dirty="0"/>
                    </a:p>
                  </a:txBody>
                  <a:tcPr/>
                </a:tc>
                <a:tc vMerge="1">
                  <a:txBody>
                    <a:bodyPr/>
                    <a:lstStyle/>
                    <a:p>
                      <a:endParaRPr lang="en-US" sz="1400" dirty="0"/>
                    </a:p>
                  </a:txBody>
                  <a:tcPr/>
                </a:tc>
                <a:tc rowSpan="2">
                  <a:txBody>
                    <a:bodyPr/>
                    <a:lstStyle/>
                    <a:p>
                      <a:r>
                        <a:rPr lang="en-US" sz="1400" dirty="0" smtClean="0"/>
                        <a:t>Women</a:t>
                      </a:r>
                      <a:endParaRPr lang="en-US" sz="1400" dirty="0"/>
                    </a:p>
                  </a:txBody>
                  <a:tcPr/>
                </a:tc>
                <a:tc>
                  <a:txBody>
                    <a:bodyPr/>
                    <a:lstStyle/>
                    <a:p>
                      <a:r>
                        <a:rPr lang="en-US" sz="1400" dirty="0" smtClean="0"/>
                        <a:t>Knit cotton</a:t>
                      </a:r>
                    </a:p>
                  </a:txBody>
                  <a:tcPr/>
                </a:tc>
                <a:tc>
                  <a:txBody>
                    <a:bodyPr/>
                    <a:lstStyle/>
                    <a:p>
                      <a:pPr marL="0" indent="0">
                        <a:buFont typeface="Arial" panose="020B0604020202020204" pitchFamily="34" charset="0"/>
                        <a:buNone/>
                      </a:pPr>
                      <a:r>
                        <a:rPr lang="en-US" sz="1400" dirty="0" smtClean="0"/>
                        <a:t>6108.31.00</a:t>
                      </a:r>
                    </a:p>
                    <a:p>
                      <a:pPr marL="0" indent="0">
                        <a:buFont typeface="Arial" panose="020B0604020202020204" pitchFamily="34" charset="0"/>
                        <a:buNone/>
                      </a:pPr>
                      <a:endParaRPr lang="en-US" sz="1400" dirty="0"/>
                    </a:p>
                  </a:txBody>
                  <a:tcPr/>
                </a:tc>
                <a:tc>
                  <a:txBody>
                    <a:bodyPr/>
                    <a:lstStyle/>
                    <a:p>
                      <a:r>
                        <a:rPr lang="en-US" sz="1400" dirty="0" smtClean="0"/>
                        <a:t>8.5%</a:t>
                      </a:r>
                    </a:p>
                  </a:txBody>
                  <a:tcPr/>
                </a:tc>
                <a:extLst>
                  <a:ext uri="{0D108BD9-81ED-4DB2-BD59-A6C34878D82A}">
                    <a16:rowId xmlns="" xmlns:a16="http://schemas.microsoft.com/office/drawing/2014/main" val="3203937465"/>
                  </a:ext>
                </a:extLst>
              </a:tr>
              <a:tr h="0">
                <a:tc vMerge="1">
                  <a:txBody>
                    <a:bodyPr/>
                    <a:lstStyle/>
                    <a:p>
                      <a:endParaRPr lang="en-US" sz="1400" b="1"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Woven cotton</a:t>
                      </a:r>
                    </a:p>
                    <a:p>
                      <a:endParaRPr lang="en-US" sz="1400" dirty="0"/>
                    </a:p>
                  </a:txBody>
                  <a:tcPr/>
                </a:tc>
                <a:tc>
                  <a:txBody>
                    <a:bodyPr/>
                    <a:lstStyle/>
                    <a:p>
                      <a:pPr marL="0" indent="0">
                        <a:buFont typeface="Arial" panose="020B0604020202020204" pitchFamily="34" charset="0"/>
                        <a:buNone/>
                      </a:pPr>
                      <a:r>
                        <a:rPr lang="en-US" sz="1400" dirty="0" smtClean="0"/>
                        <a:t>6208.21.00</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8.9%</a:t>
                      </a:r>
                    </a:p>
                    <a:p>
                      <a:endParaRPr lang="en-US" sz="1400" dirty="0"/>
                    </a:p>
                  </a:txBody>
                  <a:tcPr/>
                </a:tc>
                <a:extLst>
                  <a:ext uri="{0D108BD9-81ED-4DB2-BD59-A6C34878D82A}">
                    <a16:rowId xmlns="" xmlns:a16="http://schemas.microsoft.com/office/drawing/2014/main" val="4179315224"/>
                  </a:ext>
                </a:extLst>
              </a:tr>
            </a:tbl>
          </a:graphicData>
        </a:graphic>
      </p:graphicFrame>
    </p:spTree>
    <p:extLst>
      <p:ext uri="{BB962C8B-B14F-4D97-AF65-F5344CB8AC3E}">
        <p14:creationId xmlns:p14="http://schemas.microsoft.com/office/powerpoint/2010/main" val="241867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Classification and Duty Considerations for Jackets</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graphicFrame>
        <p:nvGraphicFramePr>
          <p:cNvPr id="5" name="Table 4"/>
          <p:cNvGraphicFramePr>
            <a:graphicFrameLocks noGrp="1"/>
          </p:cNvGraphicFramePr>
          <p:nvPr>
            <p:extLst>
              <p:ext uri="{D42A27DB-BD31-4B8C-83A1-F6EECF244321}">
                <p14:modId xmlns:p14="http://schemas.microsoft.com/office/powerpoint/2010/main" val="1298236751"/>
              </p:ext>
            </p:extLst>
          </p:nvPr>
        </p:nvGraphicFramePr>
        <p:xfrm>
          <a:off x="140249" y="1031608"/>
          <a:ext cx="8758652" cy="4450080"/>
        </p:xfrm>
        <a:graphic>
          <a:graphicData uri="http://schemas.openxmlformats.org/drawingml/2006/table">
            <a:tbl>
              <a:tblPr firstRow="1" bandRow="1">
                <a:tableStyleId>{B26BC48B-DBF0-45C0-8828-38B78BDBD4D5}</a:tableStyleId>
              </a:tblPr>
              <a:tblGrid>
                <a:gridCol w="981541">
                  <a:extLst>
                    <a:ext uri="{9D8B030D-6E8A-4147-A177-3AD203B41FA5}">
                      <a16:colId xmlns="" xmlns:a16="http://schemas.microsoft.com/office/drawing/2014/main" val="20000"/>
                    </a:ext>
                  </a:extLst>
                </a:gridCol>
                <a:gridCol w="1036948">
                  <a:extLst>
                    <a:ext uri="{9D8B030D-6E8A-4147-A177-3AD203B41FA5}">
                      <a16:colId xmlns="" xmlns:a16="http://schemas.microsoft.com/office/drawing/2014/main" val="20001"/>
                    </a:ext>
                  </a:extLst>
                </a:gridCol>
                <a:gridCol w="933254">
                  <a:extLst>
                    <a:ext uri="{9D8B030D-6E8A-4147-A177-3AD203B41FA5}">
                      <a16:colId xmlns="" xmlns:a16="http://schemas.microsoft.com/office/drawing/2014/main" val="20002"/>
                    </a:ext>
                  </a:extLst>
                </a:gridCol>
                <a:gridCol w="876693">
                  <a:extLst>
                    <a:ext uri="{9D8B030D-6E8A-4147-A177-3AD203B41FA5}">
                      <a16:colId xmlns="" xmlns:a16="http://schemas.microsoft.com/office/drawing/2014/main" val="3029599215"/>
                    </a:ext>
                  </a:extLst>
                </a:gridCol>
                <a:gridCol w="1234911">
                  <a:extLst>
                    <a:ext uri="{9D8B030D-6E8A-4147-A177-3AD203B41FA5}">
                      <a16:colId xmlns="" xmlns:a16="http://schemas.microsoft.com/office/drawing/2014/main" val="20003"/>
                    </a:ext>
                  </a:extLst>
                </a:gridCol>
                <a:gridCol w="2766968">
                  <a:extLst>
                    <a:ext uri="{9D8B030D-6E8A-4147-A177-3AD203B41FA5}">
                      <a16:colId xmlns="" xmlns:a16="http://schemas.microsoft.com/office/drawing/2014/main" val="20004"/>
                    </a:ext>
                  </a:extLst>
                </a:gridCol>
                <a:gridCol w="928337">
                  <a:extLst>
                    <a:ext uri="{9D8B030D-6E8A-4147-A177-3AD203B41FA5}">
                      <a16:colId xmlns="" xmlns:a16="http://schemas.microsoft.com/office/drawing/2014/main" val="20005"/>
                    </a:ext>
                  </a:extLst>
                </a:gridCol>
              </a:tblGrid>
              <a:tr h="164205">
                <a:tc>
                  <a:txBody>
                    <a:bodyPr/>
                    <a:lstStyle/>
                    <a:p>
                      <a:r>
                        <a:rPr lang="en-US" b="1" dirty="0"/>
                        <a:t>Product</a:t>
                      </a:r>
                    </a:p>
                  </a:txBody>
                  <a:tcPr/>
                </a:tc>
                <a:tc>
                  <a:txBody>
                    <a:bodyPr/>
                    <a:lstStyle/>
                    <a:p>
                      <a:r>
                        <a:rPr lang="en-US" b="1" dirty="0"/>
                        <a:t>Style</a:t>
                      </a:r>
                    </a:p>
                  </a:txBody>
                  <a:tcPr/>
                </a:tc>
                <a:tc>
                  <a:txBody>
                    <a:bodyPr/>
                    <a:lstStyle/>
                    <a:p>
                      <a:r>
                        <a:rPr lang="en-US" b="1" dirty="0"/>
                        <a:t>Fabric</a:t>
                      </a:r>
                    </a:p>
                  </a:txBody>
                  <a:tcPr/>
                </a:tc>
                <a:tc>
                  <a:txBody>
                    <a:bodyPr/>
                    <a:lstStyle/>
                    <a:p>
                      <a:r>
                        <a:rPr lang="en-US" b="1" dirty="0"/>
                        <a:t>Gender</a:t>
                      </a:r>
                    </a:p>
                  </a:txBody>
                  <a:tcPr/>
                </a:tc>
                <a:tc>
                  <a:txBody>
                    <a:bodyPr/>
                    <a:lstStyle/>
                    <a:p>
                      <a:r>
                        <a:rPr lang="en-US" b="1" dirty="0"/>
                        <a:t>HS code</a:t>
                      </a:r>
                    </a:p>
                  </a:txBody>
                  <a:tcPr/>
                </a:tc>
                <a:tc>
                  <a:txBody>
                    <a:bodyPr/>
                    <a:lstStyle/>
                    <a:p>
                      <a:r>
                        <a:rPr lang="en-US" b="1" dirty="0"/>
                        <a:t>Classification considerations</a:t>
                      </a:r>
                    </a:p>
                  </a:txBody>
                  <a:tcPr/>
                </a:tc>
                <a:tc>
                  <a:txBody>
                    <a:bodyPr/>
                    <a:lstStyle/>
                    <a:p>
                      <a:r>
                        <a:rPr lang="en-US" b="1" dirty="0"/>
                        <a:t>Duty</a:t>
                      </a:r>
                    </a:p>
                  </a:txBody>
                  <a:tcPr/>
                </a:tc>
                <a:extLst>
                  <a:ext uri="{0D108BD9-81ED-4DB2-BD59-A6C34878D82A}">
                    <a16:rowId xmlns="" xmlns:a16="http://schemas.microsoft.com/office/drawing/2014/main" val="10000"/>
                  </a:ext>
                </a:extLst>
              </a:tr>
              <a:tr h="279148">
                <a:tc rowSpan="8">
                  <a:txBody>
                    <a:bodyPr/>
                    <a:lstStyle/>
                    <a:p>
                      <a:r>
                        <a:rPr lang="en-US" dirty="0"/>
                        <a:t>Jacket</a:t>
                      </a:r>
                    </a:p>
                  </a:txBody>
                  <a:tcPr/>
                </a:tc>
                <a:tc rowSpan="8">
                  <a:txBody>
                    <a:bodyPr/>
                    <a:lstStyle/>
                    <a:p>
                      <a:r>
                        <a:rPr lang="en-US" dirty="0"/>
                        <a:t>Soft shell</a:t>
                      </a:r>
                    </a:p>
                  </a:txBody>
                  <a:tcPr/>
                </a:tc>
                <a:tc rowSpan="8">
                  <a:txBody>
                    <a:bodyPr/>
                    <a:lstStyle/>
                    <a:p>
                      <a:r>
                        <a:rPr lang="en-US" dirty="0"/>
                        <a:t>Synthetic</a:t>
                      </a:r>
                    </a:p>
                  </a:txBody>
                  <a:tcPr/>
                </a:tc>
                <a:tc rowSpan="4">
                  <a:txBody>
                    <a:bodyPr/>
                    <a:lstStyle/>
                    <a:p>
                      <a:r>
                        <a:rPr lang="en-US" sz="1400" b="0" i="0" u="none" strike="noStrike" cap="none" dirty="0">
                          <a:solidFill>
                            <a:srgbClr val="000000"/>
                          </a:solidFill>
                          <a:effectLst/>
                          <a:latin typeface="Arial"/>
                          <a:cs typeface="Arial"/>
                          <a:sym typeface="Arial"/>
                        </a:rPr>
                        <a:t>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6201.93.47</a:t>
                      </a:r>
                    </a:p>
                  </a:txBody>
                  <a:tcPr/>
                </a:tc>
                <a:tc>
                  <a:txBody>
                    <a:bodyPr/>
                    <a:lstStyle/>
                    <a:p>
                      <a:r>
                        <a:rPr lang="en-US" sz="1400" b="0" i="0" u="none" strike="noStrike" cap="none" dirty="0">
                          <a:solidFill>
                            <a:srgbClr val="000000"/>
                          </a:solidFill>
                          <a:effectLst/>
                          <a:latin typeface="Arial"/>
                          <a:ea typeface="Arial"/>
                          <a:cs typeface="Arial"/>
                          <a:sym typeface="Arial"/>
                        </a:rPr>
                        <a:t>Recreational</a:t>
                      </a:r>
                      <a:r>
                        <a:rPr lang="en-US" sz="1400" b="0" i="0" u="none" strike="noStrike" cap="none" baseline="0" dirty="0">
                          <a:solidFill>
                            <a:srgbClr val="000000"/>
                          </a:solidFill>
                          <a:effectLst/>
                          <a:latin typeface="Arial"/>
                          <a:ea typeface="Arial"/>
                          <a:cs typeface="Arial"/>
                          <a:sym typeface="Arial"/>
                        </a:rPr>
                        <a:t> </a:t>
                      </a:r>
                      <a:r>
                        <a:rPr lang="en-US" sz="1400" b="0" i="0" u="none" strike="noStrike" cap="none" dirty="0">
                          <a:solidFill>
                            <a:srgbClr val="000000"/>
                          </a:solidFill>
                          <a:effectLst/>
                          <a:latin typeface="Arial"/>
                          <a:ea typeface="Arial"/>
                          <a:cs typeface="Arial"/>
                          <a:sym typeface="Arial"/>
                        </a:rPr>
                        <a:t>performance/</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water resistant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7.1%</a:t>
                      </a:r>
                    </a:p>
                  </a:txBody>
                  <a:tcPr/>
                </a:tc>
                <a:extLst>
                  <a:ext uri="{0D108BD9-81ED-4DB2-BD59-A6C34878D82A}">
                    <a16:rowId xmlns="" xmlns:a16="http://schemas.microsoft.com/office/drawing/2014/main" val="10001"/>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6201.93.49</a:t>
                      </a:r>
                      <a:endParaRPr lang="en-US" sz="1400" b="0" i="0" u="none" strike="noStrike" cap="none" dirty="0">
                        <a:solidFill>
                          <a:srgbClr val="000000"/>
                        </a:solidFill>
                        <a:effectLst/>
                        <a:latin typeface="Arial"/>
                        <a:cs typeface="Arial"/>
                        <a:sym typeface="Arial"/>
                      </a:endParaRPr>
                    </a:p>
                  </a:txBody>
                  <a:tcPr/>
                </a:tc>
                <a:tc>
                  <a:txBody>
                    <a:bodyPr/>
                    <a:lstStyle/>
                    <a:p>
                      <a:r>
                        <a:rPr lang="en-US" sz="1400" b="0" i="0" u="none" strike="noStrike" cap="none" dirty="0">
                          <a:solidFill>
                            <a:srgbClr val="000000"/>
                          </a:solidFill>
                          <a:effectLst/>
                          <a:latin typeface="Arial"/>
                          <a:ea typeface="Arial"/>
                          <a:cs typeface="Arial"/>
                          <a:sym typeface="Arial"/>
                        </a:rPr>
                        <a:t>Recreational performance/</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not</a:t>
                      </a:r>
                      <a:r>
                        <a:rPr lang="en-US" sz="1400" b="0" i="0" u="none" strike="noStrike" cap="none" baseline="0" dirty="0">
                          <a:solidFill>
                            <a:srgbClr val="000000"/>
                          </a:solidFill>
                          <a:effectLst/>
                          <a:latin typeface="Arial"/>
                          <a:ea typeface="Arial"/>
                          <a:cs typeface="Arial"/>
                          <a:sym typeface="Arial"/>
                        </a:rPr>
                        <a:t> water resistant</a:t>
                      </a:r>
                      <a:endParaRPr lang="en-US" sz="1400" b="0" i="0" u="none" strike="noStrike" cap="none" dirty="0">
                        <a:solidFill>
                          <a:srgbClr val="000000"/>
                        </a:solidFill>
                        <a:effectLst/>
                        <a:latin typeface="Arial"/>
                        <a:ea typeface="Arial"/>
                        <a:cs typeface="Arial"/>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27.7%</a:t>
                      </a:r>
                    </a:p>
                  </a:txBody>
                  <a:tcPr/>
                </a:tc>
                <a:extLst>
                  <a:ext uri="{0D108BD9-81ED-4DB2-BD59-A6C34878D82A}">
                    <a16:rowId xmlns="" xmlns:a16="http://schemas.microsoft.com/office/drawing/2014/main" val="3249548892"/>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6201.93.60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Not recreational performance/ </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water resistant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7.1%</a:t>
                      </a:r>
                    </a:p>
                  </a:txBody>
                  <a:tcPr/>
                </a:tc>
                <a:extLst>
                  <a:ext uri="{0D108BD9-81ED-4DB2-BD59-A6C34878D82A}">
                    <a16:rowId xmlns="" xmlns:a16="http://schemas.microsoft.com/office/drawing/2014/main" val="866071534"/>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6201.93.65</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Not recreational performance/ </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not water resistant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27.7%</a:t>
                      </a:r>
                    </a:p>
                  </a:txBody>
                  <a:tcPr/>
                </a:tc>
                <a:extLst>
                  <a:ext uri="{0D108BD9-81ED-4DB2-BD59-A6C34878D82A}">
                    <a16:rowId xmlns="" xmlns:a16="http://schemas.microsoft.com/office/drawing/2014/main" val="525935835"/>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rowSpan="4">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cs typeface="Arial"/>
                          <a:sym typeface="Arial"/>
                        </a:rPr>
                        <a:t>Women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cs typeface="Arial"/>
                          <a:sym typeface="Arial"/>
                        </a:rPr>
                        <a:t>6202.93.07</a:t>
                      </a:r>
                    </a:p>
                  </a:txBody>
                  <a:tcPr/>
                </a:tc>
                <a:tc>
                  <a:txBody>
                    <a:bodyPr/>
                    <a:lstStyle/>
                    <a:p>
                      <a:r>
                        <a:rPr lang="en-US" sz="1400" b="0" i="0" u="none" strike="noStrike" cap="none" dirty="0">
                          <a:solidFill>
                            <a:srgbClr val="000000"/>
                          </a:solidFill>
                          <a:effectLst/>
                          <a:latin typeface="Arial"/>
                          <a:ea typeface="Arial"/>
                          <a:cs typeface="Arial"/>
                          <a:sym typeface="Arial"/>
                        </a:rPr>
                        <a:t>Recreational</a:t>
                      </a:r>
                      <a:r>
                        <a:rPr lang="en-US" sz="1400" b="0" i="0" u="none" strike="noStrike" cap="none" baseline="0" dirty="0">
                          <a:solidFill>
                            <a:srgbClr val="000000"/>
                          </a:solidFill>
                          <a:effectLst/>
                          <a:latin typeface="Arial"/>
                          <a:ea typeface="Arial"/>
                          <a:cs typeface="Arial"/>
                          <a:sym typeface="Arial"/>
                        </a:rPr>
                        <a:t> </a:t>
                      </a:r>
                      <a:r>
                        <a:rPr lang="en-US" sz="1400" b="0" i="0" u="none" strike="noStrike" cap="none" dirty="0">
                          <a:solidFill>
                            <a:srgbClr val="000000"/>
                          </a:solidFill>
                          <a:effectLst/>
                          <a:latin typeface="Arial"/>
                          <a:ea typeface="Arial"/>
                          <a:cs typeface="Arial"/>
                          <a:sym typeface="Arial"/>
                        </a:rPr>
                        <a:t>performance/</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water resistant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7.1%</a:t>
                      </a:r>
                    </a:p>
                  </a:txBody>
                  <a:tcPr/>
                </a:tc>
                <a:extLst>
                  <a:ext uri="{0D108BD9-81ED-4DB2-BD59-A6C34878D82A}">
                    <a16:rowId xmlns="" xmlns:a16="http://schemas.microsoft.com/office/drawing/2014/main" val="786445540"/>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i="0" u="none" strike="noStrike" cap="none" dirty="0">
                        <a:solidFill>
                          <a:srgbClr val="000000"/>
                        </a:solidFill>
                        <a:effectLst/>
                        <a:latin typeface="Arial"/>
                        <a:cs typeface="Arial"/>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cs typeface="Arial"/>
                          <a:sym typeface="Arial"/>
                        </a:rPr>
                        <a:t>6202.93.09</a:t>
                      </a:r>
                    </a:p>
                  </a:txBody>
                  <a:tcPr/>
                </a:tc>
                <a:tc>
                  <a:txBody>
                    <a:bodyPr/>
                    <a:lstStyle/>
                    <a:p>
                      <a:r>
                        <a:rPr lang="en-US" sz="1400" b="0" i="0" u="none" strike="noStrike" cap="none" dirty="0">
                          <a:solidFill>
                            <a:srgbClr val="000000"/>
                          </a:solidFill>
                          <a:effectLst/>
                          <a:latin typeface="Arial"/>
                          <a:ea typeface="Arial"/>
                          <a:cs typeface="Arial"/>
                          <a:sym typeface="Arial"/>
                        </a:rPr>
                        <a:t>Recreational performance/</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not</a:t>
                      </a:r>
                      <a:r>
                        <a:rPr lang="en-US" sz="1400" b="0" i="0" u="none" strike="noStrike" cap="none" baseline="0" dirty="0">
                          <a:solidFill>
                            <a:srgbClr val="000000"/>
                          </a:solidFill>
                          <a:effectLst/>
                          <a:latin typeface="Arial"/>
                          <a:ea typeface="Arial"/>
                          <a:cs typeface="Arial"/>
                          <a:sym typeface="Arial"/>
                        </a:rPr>
                        <a:t> water resistant</a:t>
                      </a:r>
                      <a:endParaRPr lang="en-US" sz="1400" b="0" i="0" u="none" strike="noStrike" cap="none" dirty="0">
                        <a:solidFill>
                          <a:srgbClr val="000000"/>
                        </a:solidFill>
                        <a:effectLst/>
                        <a:latin typeface="Arial"/>
                        <a:ea typeface="Arial"/>
                        <a:cs typeface="Arial"/>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27.7%</a:t>
                      </a:r>
                    </a:p>
                  </a:txBody>
                  <a:tcPr/>
                </a:tc>
                <a:extLst>
                  <a:ext uri="{0D108BD9-81ED-4DB2-BD59-A6C34878D82A}">
                    <a16:rowId xmlns="" xmlns:a16="http://schemas.microsoft.com/office/drawing/2014/main" val="613709040"/>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i="0" u="none" strike="noStrike" cap="none" dirty="0">
                        <a:solidFill>
                          <a:srgbClr val="000000"/>
                        </a:solidFill>
                        <a:effectLst/>
                        <a:latin typeface="Arial"/>
                        <a:cs typeface="Arial"/>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cs typeface="Arial"/>
                          <a:sym typeface="Arial"/>
                        </a:rPr>
                        <a:t>6202.93.48</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Not recreational performance/ </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water resistant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7.1%</a:t>
                      </a:r>
                    </a:p>
                  </a:txBody>
                  <a:tcPr/>
                </a:tc>
                <a:extLst>
                  <a:ext uri="{0D108BD9-81ED-4DB2-BD59-A6C34878D82A}">
                    <a16:rowId xmlns="" xmlns:a16="http://schemas.microsoft.com/office/drawing/2014/main" val="1864198492"/>
                  </a:ext>
                </a:extLst>
              </a:tr>
              <a:tr h="279148">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cs typeface="Arial"/>
                          <a:sym typeface="Arial"/>
                        </a:rPr>
                        <a:t>6202.93.55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Not recreational performance/ </a:t>
                      </a:r>
                      <a:br>
                        <a:rPr lang="en-US" sz="1400" b="0" i="0" u="none" strike="noStrike" cap="none" dirty="0">
                          <a:solidFill>
                            <a:srgbClr val="000000"/>
                          </a:solidFill>
                          <a:effectLst/>
                          <a:latin typeface="Arial"/>
                          <a:ea typeface="Arial"/>
                          <a:cs typeface="Arial"/>
                          <a:sym typeface="Arial"/>
                        </a:rPr>
                      </a:br>
                      <a:r>
                        <a:rPr lang="en-US" sz="1400" b="0" i="0" u="none" strike="noStrike" cap="none" dirty="0">
                          <a:solidFill>
                            <a:srgbClr val="000000"/>
                          </a:solidFill>
                          <a:effectLst/>
                          <a:latin typeface="Arial"/>
                          <a:ea typeface="Arial"/>
                          <a:cs typeface="Arial"/>
                          <a:sym typeface="Arial"/>
                        </a:rPr>
                        <a:t>not water resistant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27.7%</a:t>
                      </a:r>
                    </a:p>
                  </a:txBody>
                  <a:tcPr/>
                </a:tc>
                <a:extLst>
                  <a:ext uri="{0D108BD9-81ED-4DB2-BD59-A6C34878D82A}">
                    <a16:rowId xmlns="" xmlns:a16="http://schemas.microsoft.com/office/drawing/2014/main" val="391355382"/>
                  </a:ext>
                </a:extLst>
              </a:tr>
            </a:tbl>
          </a:graphicData>
        </a:graphic>
      </p:graphicFrame>
      <p:sp>
        <p:nvSpPr>
          <p:cNvPr id="6" name="Rectangle 5">
            <a:extLst>
              <a:ext uri="{FF2B5EF4-FFF2-40B4-BE49-F238E27FC236}">
                <a16:creationId xmlns="" xmlns:a16="http://schemas.microsoft.com/office/drawing/2014/main" id="{3C86E182-46EF-4080-8624-08DA6C8BEC3C}"/>
              </a:ext>
            </a:extLst>
          </p:cNvPr>
          <p:cNvSpPr/>
          <p:nvPr/>
        </p:nvSpPr>
        <p:spPr>
          <a:xfrm>
            <a:off x="5213023" y="5627802"/>
            <a:ext cx="3685878" cy="6881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Summary</a:t>
            </a:r>
            <a:r>
              <a:rPr lang="en-US" dirty="0">
                <a:solidFill>
                  <a:schemeClr val="tx1"/>
                </a:solidFill>
              </a:rPr>
              <a:t>: For non water resistant soft shell jackets, 27.7% duty advantage under AGOA</a:t>
            </a:r>
          </a:p>
        </p:txBody>
      </p:sp>
    </p:spTree>
    <p:extLst>
      <p:ext uri="{BB962C8B-B14F-4D97-AF65-F5344CB8AC3E}">
        <p14:creationId xmlns:p14="http://schemas.microsoft.com/office/powerpoint/2010/main" val="98147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Classification and Duty Considerations for Kids Clothing</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dirty="0"/>
          </a:p>
        </p:txBody>
      </p:sp>
      <p:graphicFrame>
        <p:nvGraphicFramePr>
          <p:cNvPr id="5" name="Table 4"/>
          <p:cNvGraphicFramePr>
            <a:graphicFrameLocks noGrp="1"/>
          </p:cNvGraphicFramePr>
          <p:nvPr>
            <p:extLst>
              <p:ext uri="{D42A27DB-BD31-4B8C-83A1-F6EECF244321}">
                <p14:modId xmlns:p14="http://schemas.microsoft.com/office/powerpoint/2010/main" val="685379487"/>
              </p:ext>
            </p:extLst>
          </p:nvPr>
        </p:nvGraphicFramePr>
        <p:xfrm>
          <a:off x="140250" y="1061589"/>
          <a:ext cx="8768080" cy="4564614"/>
        </p:xfrm>
        <a:graphic>
          <a:graphicData uri="http://schemas.openxmlformats.org/drawingml/2006/table">
            <a:tbl>
              <a:tblPr firstRow="1" bandRow="1">
                <a:tableStyleId>{B26BC48B-DBF0-45C0-8828-38B78BDBD4D5}</a:tableStyleId>
              </a:tblPr>
              <a:tblGrid>
                <a:gridCol w="1160649">
                  <a:extLst>
                    <a:ext uri="{9D8B030D-6E8A-4147-A177-3AD203B41FA5}">
                      <a16:colId xmlns="" xmlns:a16="http://schemas.microsoft.com/office/drawing/2014/main" val="20000"/>
                    </a:ext>
                  </a:extLst>
                </a:gridCol>
                <a:gridCol w="2064470">
                  <a:extLst>
                    <a:ext uri="{9D8B030D-6E8A-4147-A177-3AD203B41FA5}">
                      <a16:colId xmlns="" xmlns:a16="http://schemas.microsoft.com/office/drawing/2014/main" val="4012700750"/>
                    </a:ext>
                  </a:extLst>
                </a:gridCol>
                <a:gridCol w="961534">
                  <a:extLst>
                    <a:ext uri="{9D8B030D-6E8A-4147-A177-3AD203B41FA5}">
                      <a16:colId xmlns="" xmlns:a16="http://schemas.microsoft.com/office/drawing/2014/main" val="20001"/>
                    </a:ext>
                  </a:extLst>
                </a:gridCol>
                <a:gridCol w="1583703">
                  <a:extLst>
                    <a:ext uri="{9D8B030D-6E8A-4147-A177-3AD203B41FA5}">
                      <a16:colId xmlns="" xmlns:a16="http://schemas.microsoft.com/office/drawing/2014/main" val="20002"/>
                    </a:ext>
                  </a:extLst>
                </a:gridCol>
                <a:gridCol w="1102936">
                  <a:extLst>
                    <a:ext uri="{9D8B030D-6E8A-4147-A177-3AD203B41FA5}">
                      <a16:colId xmlns="" xmlns:a16="http://schemas.microsoft.com/office/drawing/2014/main" val="1738018356"/>
                    </a:ext>
                  </a:extLst>
                </a:gridCol>
                <a:gridCol w="1074117">
                  <a:extLst>
                    <a:ext uri="{9D8B030D-6E8A-4147-A177-3AD203B41FA5}">
                      <a16:colId xmlns="" xmlns:a16="http://schemas.microsoft.com/office/drawing/2014/main" val="20003"/>
                    </a:ext>
                  </a:extLst>
                </a:gridCol>
                <a:gridCol w="820671">
                  <a:extLst>
                    <a:ext uri="{9D8B030D-6E8A-4147-A177-3AD203B41FA5}">
                      <a16:colId xmlns="" xmlns:a16="http://schemas.microsoft.com/office/drawing/2014/main" val="20005"/>
                    </a:ext>
                  </a:extLst>
                </a:gridCol>
              </a:tblGrid>
              <a:tr h="638849">
                <a:tc>
                  <a:txBody>
                    <a:bodyPr/>
                    <a:lstStyle/>
                    <a:p>
                      <a:r>
                        <a:rPr lang="en-US" b="1" dirty="0"/>
                        <a:t>Product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b="1" dirty="0"/>
                        <a:t>Classification considerations</a:t>
                      </a:r>
                    </a:p>
                    <a:p>
                      <a:endParaRPr lang="en-US" b="1" dirty="0"/>
                    </a:p>
                  </a:txBody>
                  <a:tcPr/>
                </a:tc>
                <a:tc>
                  <a:txBody>
                    <a:bodyPr/>
                    <a:lstStyle/>
                    <a:p>
                      <a:r>
                        <a:rPr lang="en-US" b="1" dirty="0"/>
                        <a:t>Style</a:t>
                      </a:r>
                    </a:p>
                  </a:txBody>
                  <a:tcPr/>
                </a:tc>
                <a:tc>
                  <a:txBody>
                    <a:bodyPr/>
                    <a:lstStyle/>
                    <a:p>
                      <a:r>
                        <a:rPr lang="en-US" b="1" dirty="0"/>
                        <a:t>Fabric</a:t>
                      </a:r>
                    </a:p>
                  </a:txBody>
                  <a:tcPr/>
                </a:tc>
                <a:tc>
                  <a:txBody>
                    <a:bodyPr/>
                    <a:lstStyle/>
                    <a:p>
                      <a:r>
                        <a:rPr lang="en-US" b="1" dirty="0"/>
                        <a:t>Gender</a:t>
                      </a:r>
                    </a:p>
                  </a:txBody>
                  <a:tcPr/>
                </a:tc>
                <a:tc>
                  <a:txBody>
                    <a:bodyPr/>
                    <a:lstStyle/>
                    <a:p>
                      <a:r>
                        <a:rPr lang="en-US" b="1" dirty="0"/>
                        <a:t>HS</a:t>
                      </a:r>
                    </a:p>
                  </a:txBody>
                  <a:tcPr/>
                </a:tc>
                <a:tc>
                  <a:txBody>
                    <a:bodyPr/>
                    <a:lstStyle/>
                    <a:p>
                      <a:r>
                        <a:rPr lang="en-US" b="1" dirty="0"/>
                        <a:t>Duty</a:t>
                      </a:r>
                    </a:p>
                  </a:txBody>
                  <a:tcPr/>
                </a:tc>
                <a:extLst>
                  <a:ext uri="{0D108BD9-81ED-4DB2-BD59-A6C34878D82A}">
                    <a16:rowId xmlns="" xmlns:a16="http://schemas.microsoft.com/office/drawing/2014/main" val="10000"/>
                  </a:ext>
                </a:extLst>
              </a:tr>
              <a:tr h="638849">
                <a:tc rowSpan="6">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err="1"/>
                        <a:t>Kidswear</a:t>
                      </a:r>
                      <a:endParaRPr lang="en-US" dirty="0"/>
                    </a:p>
                  </a:txBody>
                  <a:tcPr/>
                </a:tc>
                <a:tc rowSpan="6">
                  <a:txBody>
                    <a:bodyPr/>
                    <a:lstStyle/>
                    <a:p>
                      <a:pPr marL="114300" indent="0">
                        <a:buNone/>
                      </a:pPr>
                      <a:r>
                        <a:rPr lang="en-US" dirty="0"/>
                        <a:t>The expression "babies' garments and clothing accessories" means articles for young children of a body height not exceeding 86 centimeters</a:t>
                      </a:r>
                    </a:p>
                    <a:p>
                      <a:pPr marL="114300" indent="0">
                        <a:buNone/>
                      </a:pPr>
                      <a:r>
                        <a:rPr lang="en-US" dirty="0"/>
                        <a:t/>
                      </a:r>
                      <a:br>
                        <a:rPr lang="en-US" dirty="0"/>
                      </a:br>
                      <a:r>
                        <a:rPr lang="en-US" dirty="0"/>
                        <a:t>Boys classified the same as </a:t>
                      </a:r>
                      <a:r>
                        <a:rPr lang="en-US" dirty="0" err="1"/>
                        <a:t>mens</a:t>
                      </a:r>
                      <a:r>
                        <a:rPr lang="en-US" dirty="0"/>
                        <a:t>’</a:t>
                      </a:r>
                    </a:p>
                    <a:p>
                      <a:pPr marL="114300" indent="0">
                        <a:buNone/>
                      </a:pPr>
                      <a:r>
                        <a:rPr lang="en-US" dirty="0"/>
                        <a:t/>
                      </a:r>
                      <a:br>
                        <a:rPr lang="en-US" dirty="0"/>
                      </a:br>
                      <a:r>
                        <a:rPr lang="en-US" dirty="0"/>
                        <a:t>Girls classified the same as </a:t>
                      </a:r>
                      <a:r>
                        <a:rPr lang="en-US" dirty="0" err="1"/>
                        <a:t>womens</a:t>
                      </a:r>
                      <a:r>
                        <a:rPr lang="en-US" dirty="0"/>
                        <a:t>’</a:t>
                      </a:r>
                    </a:p>
                    <a:p>
                      <a:pPr marL="114300" indent="0">
                        <a:buNone/>
                      </a:pPr>
                      <a:r>
                        <a:rPr lang="en-US" dirty="0"/>
                        <a:t/>
                      </a:r>
                      <a:br>
                        <a:rPr lang="en-US" dirty="0"/>
                      </a:br>
                      <a:r>
                        <a:rPr lang="en-US" dirty="0"/>
                        <a:t>Unisex classified as </a:t>
                      </a:r>
                      <a:r>
                        <a:rPr lang="en-US" dirty="0" err="1"/>
                        <a:t>womens</a:t>
                      </a:r>
                      <a:r>
                        <a:rPr lang="en-US" dirty="0"/>
                        <a:t>’</a:t>
                      </a:r>
                    </a:p>
                  </a:txBody>
                  <a:tcPr/>
                </a:tc>
                <a:tc row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err="1"/>
                        <a:t>Poloshirt</a:t>
                      </a:r>
                      <a:endParaRPr lang="en-US" dirty="0"/>
                    </a:p>
                  </a:txBody>
                  <a:tcPr/>
                </a:tc>
                <a:tc row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100% cotton pique</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Boy</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6105.10.00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19.7%</a:t>
                      </a:r>
                    </a:p>
                  </a:txBody>
                  <a:tcPr/>
                </a:tc>
                <a:extLst>
                  <a:ext uri="{0D108BD9-81ED-4DB2-BD59-A6C34878D82A}">
                    <a16:rowId xmlns="" xmlns:a16="http://schemas.microsoft.com/office/drawing/2014/main" val="10002"/>
                  </a:ext>
                </a:extLst>
              </a:tr>
              <a:tr h="638849">
                <a:tc vMerge="1">
                  <a:txBody>
                    <a:bodyPr/>
                    <a:lstStyle/>
                    <a:p>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Girl</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6106.10.00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19.7%</a:t>
                      </a:r>
                    </a:p>
                  </a:txBody>
                  <a:tcPr/>
                </a:tc>
                <a:extLst>
                  <a:ext uri="{0D108BD9-81ED-4DB2-BD59-A6C34878D82A}">
                    <a16:rowId xmlns="" xmlns:a16="http://schemas.microsoft.com/office/drawing/2014/main" val="3425043096"/>
                  </a:ext>
                </a:extLst>
              </a:tr>
              <a:tr h="638849">
                <a:tc vMerge="1">
                  <a:txBody>
                    <a:bodyPr/>
                    <a:lstStyle/>
                    <a:p>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Leggings</a:t>
                      </a:r>
                    </a:p>
                  </a:txBody>
                  <a:tcPr/>
                </a:tc>
                <a:tc>
                  <a:txBody>
                    <a:bodyPr/>
                    <a:lstStyle/>
                    <a:p>
                      <a:r>
                        <a:rPr lang="en-US" dirty="0"/>
                        <a:t>95%C/</a:t>
                      </a:r>
                    </a:p>
                    <a:p>
                      <a:r>
                        <a:rPr lang="en-US" dirty="0"/>
                        <a:t>5% span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6104.62.20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14.9%</a:t>
                      </a:r>
                    </a:p>
                  </a:txBody>
                  <a:tcPr/>
                </a:tc>
                <a:extLst>
                  <a:ext uri="{0D108BD9-81ED-4DB2-BD59-A6C34878D82A}">
                    <a16:rowId xmlns="" xmlns:a16="http://schemas.microsoft.com/office/drawing/2014/main" val="415837825"/>
                  </a:ext>
                </a:extLst>
              </a:tr>
              <a:tr h="638849">
                <a:tc vMerge="1">
                  <a:txBody>
                    <a:bodyPr/>
                    <a:lstStyle/>
                    <a:p>
                      <a:endParaRPr lang="en-US" dirty="0"/>
                    </a:p>
                  </a:txBody>
                  <a:tcPr/>
                </a:tc>
                <a:tc v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Jeggings</a:t>
                      </a:r>
                    </a:p>
                  </a:txBody>
                  <a:tcPr/>
                </a:tc>
                <a:tc>
                  <a:txBody>
                    <a:bodyPr/>
                    <a:lstStyle/>
                    <a:p>
                      <a:r>
                        <a:rPr lang="en-US" dirty="0"/>
                        <a:t>60%C/ 35%P/</a:t>
                      </a:r>
                    </a:p>
                    <a:p>
                      <a:r>
                        <a:rPr lang="en-US" dirty="0"/>
                        <a:t>5%</a:t>
                      </a:r>
                      <a:r>
                        <a:rPr lang="en-US" baseline="0" dirty="0"/>
                        <a:t> </a:t>
                      </a:r>
                      <a:r>
                        <a:rPr lang="en-US" dirty="0"/>
                        <a:t>span</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6104.62.20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14.9%</a:t>
                      </a:r>
                    </a:p>
                  </a:txBody>
                  <a:tcPr/>
                </a:tc>
                <a:extLst>
                  <a:ext uri="{0D108BD9-81ED-4DB2-BD59-A6C34878D82A}">
                    <a16:rowId xmlns="" xmlns:a16="http://schemas.microsoft.com/office/drawing/2014/main" val="1590148186"/>
                  </a:ext>
                </a:extLst>
              </a:tr>
              <a:tr h="638849">
                <a:tc vMerge="1">
                  <a:txBody>
                    <a:bodyPr/>
                    <a:lstStyle/>
                    <a:p>
                      <a:endParaRPr lang="en-US" dirty="0"/>
                    </a:p>
                  </a:txBody>
                  <a:tcPr/>
                </a:tc>
                <a:tc vMerge="1">
                  <a:txBody>
                    <a:bodyPr/>
                    <a:lstStyle/>
                    <a:p>
                      <a:endParaRPr lang="en-US" dirty="0"/>
                    </a:p>
                  </a:txBody>
                  <a:tcPr/>
                </a:tc>
                <a:tc rowSpan="2">
                  <a:txBody>
                    <a:bodyPr/>
                    <a:lstStyle/>
                    <a:p>
                      <a:r>
                        <a:rPr lang="en-US" dirty="0"/>
                        <a:t>Chinos</a:t>
                      </a:r>
                    </a:p>
                  </a:txBody>
                  <a:tcPr/>
                </a:tc>
                <a:tc row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100%C</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Boy</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6203.42.45</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16.6%</a:t>
                      </a:r>
                    </a:p>
                  </a:txBody>
                  <a:tcPr/>
                </a:tc>
                <a:extLst>
                  <a:ext uri="{0D108BD9-81ED-4DB2-BD59-A6C34878D82A}">
                    <a16:rowId xmlns="" xmlns:a16="http://schemas.microsoft.com/office/drawing/2014/main" val="1780265094"/>
                  </a:ext>
                </a:extLst>
              </a:tr>
              <a:tr h="63884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r>
                        <a:rPr lang="en-US" dirty="0"/>
                        <a:t>Girl</a:t>
                      </a:r>
                    </a:p>
                  </a:txBody>
                  <a:tcPr/>
                </a:tc>
                <a:tc>
                  <a:txBody>
                    <a:bodyPr/>
                    <a:lstStyle/>
                    <a:p>
                      <a:r>
                        <a:rPr lang="en-US" dirty="0"/>
                        <a:t>6204.62.80</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16.6%</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21679086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1550</TotalTime>
  <Words>912</Words>
  <Application>Microsoft Office PowerPoint</Application>
  <PresentationFormat>On-screen Show (4:3)</PresentationFormat>
  <Paragraphs>266</Paragraphs>
  <Slides>14</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Avenir</vt:lpstr>
      <vt:lpstr>Simple Light</vt:lpstr>
      <vt:lpstr>African Growth &amp; Opportunity Act  Overview of Law Advantages Outlook for the Future</vt:lpstr>
      <vt:lpstr>Overview of Law</vt:lpstr>
      <vt:lpstr>Rules of Origin for AGOA </vt:lpstr>
      <vt:lpstr>Special Document Requirements for AGOA Textiles</vt:lpstr>
      <vt:lpstr>Advantages under AGOA</vt:lpstr>
      <vt:lpstr>Classification and Duty Considerations for Uniforms, Scrubs</vt:lpstr>
      <vt:lpstr>Classification and Duty Considerations for Pajamas</vt:lpstr>
      <vt:lpstr>Classification and Duty Considerations for Jackets</vt:lpstr>
      <vt:lpstr>Classification and Duty Considerations for Kids Clothing</vt:lpstr>
      <vt:lpstr>Case Study</vt:lpstr>
      <vt:lpstr>Outlook for the future</vt:lpstr>
      <vt:lpstr>Appendix</vt:lpstr>
      <vt:lpstr>AGOA eligibility map</vt:lpstr>
      <vt:lpstr>Labeling Requirements for Textiles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Growth &amp; Opportunity Act  Overview of Law Advantages Outlook for the Future</dc:title>
  <dc:creator>Jan</dc:creator>
  <cp:lastModifiedBy>Janet Forest</cp:lastModifiedBy>
  <cp:revision>88</cp:revision>
  <cp:lastPrinted>2019-05-02T20:22:51Z</cp:lastPrinted>
  <dcterms:modified xsi:type="dcterms:W3CDTF">2019-05-17T16:32:29Z</dcterms:modified>
</cp:coreProperties>
</file>