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7" r:id="rId1"/>
  </p:sldMasterIdLst>
  <p:notesMasterIdLst>
    <p:notesMasterId r:id="rId18"/>
  </p:notesMasterIdLst>
  <p:sldIdLst>
    <p:sldId id="256" r:id="rId2"/>
    <p:sldId id="284" r:id="rId3"/>
    <p:sldId id="306" r:id="rId4"/>
    <p:sldId id="295" r:id="rId5"/>
    <p:sldId id="268" r:id="rId6"/>
    <p:sldId id="269" r:id="rId7"/>
    <p:sldId id="270" r:id="rId8"/>
    <p:sldId id="328" r:id="rId9"/>
    <p:sldId id="311" r:id="rId10"/>
    <p:sldId id="313" r:id="rId11"/>
    <p:sldId id="315" r:id="rId12"/>
    <p:sldId id="275" r:id="rId13"/>
    <p:sldId id="296" r:id="rId14"/>
    <p:sldId id="304" r:id="rId15"/>
    <p:sldId id="297" r:id="rId16"/>
    <p:sldId id="298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90" autoAdjust="0"/>
    <p:restoredTop sz="94660"/>
  </p:normalViewPr>
  <p:slideViewPr>
    <p:cSldViewPr snapToGrid="0">
      <p:cViewPr>
        <p:scale>
          <a:sx n="62" d="100"/>
          <a:sy n="62" d="100"/>
        </p:scale>
        <p:origin x="24" y="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6746C2E-8DD0-44CC-A3CD-7A20A054F45B}" type="datetimeFigureOut">
              <a:rPr lang="en-US" smtClean="0"/>
              <a:t>7/9/2019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E24544F-5900-4828-B638-9FC270C761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893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0B4D-DAB6-4FD6-B808-4309046AF059}" type="datetimeFigureOut">
              <a:rPr lang="en-US" smtClean="0"/>
              <a:t>7/9/2019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7DE1-ED75-4684-BE02-372D7D7DCF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069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0B4D-DAB6-4FD6-B808-4309046AF059}" type="datetimeFigureOut">
              <a:rPr lang="en-US" smtClean="0"/>
              <a:t>7/9/2019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7DE1-ED75-4684-BE02-372D7D7DCF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804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0B4D-DAB6-4FD6-B808-4309046AF059}" type="datetimeFigureOut">
              <a:rPr lang="en-US" smtClean="0"/>
              <a:t>7/9/2019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7DE1-ED75-4684-BE02-372D7D7DCF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163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0B4D-DAB6-4FD6-B808-4309046AF059}" type="datetimeFigureOut">
              <a:rPr lang="en-US" smtClean="0"/>
              <a:t>7/9/2019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7DE1-ED75-4684-BE02-372D7D7DCF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596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0B4D-DAB6-4FD6-B808-4309046AF059}" type="datetimeFigureOut">
              <a:rPr lang="en-US" smtClean="0"/>
              <a:t>7/9/2019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7DE1-ED75-4684-BE02-372D7D7DCF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383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0B4D-DAB6-4FD6-B808-4309046AF059}" type="datetimeFigureOut">
              <a:rPr lang="en-US" smtClean="0"/>
              <a:t>7/9/2019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7DE1-ED75-4684-BE02-372D7D7DCF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34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0B4D-DAB6-4FD6-B808-4309046AF059}" type="datetimeFigureOut">
              <a:rPr lang="en-US" smtClean="0"/>
              <a:t>7/9/2019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7DE1-ED75-4684-BE02-372D7D7DCF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914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0B4D-DAB6-4FD6-B808-4309046AF059}" type="datetimeFigureOut">
              <a:rPr lang="en-US" smtClean="0"/>
              <a:t>7/9/2019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7DE1-ED75-4684-BE02-372D7D7DCF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02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0B4D-DAB6-4FD6-B808-4309046AF059}" type="datetimeFigureOut">
              <a:rPr lang="en-US" smtClean="0"/>
              <a:t>7/9/2019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7DE1-ED75-4684-BE02-372D7D7DCF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194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0B4D-DAB6-4FD6-B808-4309046AF059}" type="datetimeFigureOut">
              <a:rPr lang="en-US" smtClean="0"/>
              <a:t>7/9/2019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7DE1-ED75-4684-BE02-372D7D7DCF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468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E0B4D-DAB6-4FD6-B808-4309046AF059}" type="datetimeFigureOut">
              <a:rPr lang="en-US" smtClean="0"/>
              <a:t>7/9/2019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D7DE1-ED75-4684-BE02-372D7D7DCF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693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E0B4D-DAB6-4FD6-B808-4309046AF059}" type="datetimeFigureOut">
              <a:rPr lang="en-US" smtClean="0"/>
              <a:t>7/9/2019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D7DE1-ED75-4684-BE02-372D7D7DCF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123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  <p:sldLayoutId id="214748403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1263" y="837206"/>
            <a:ext cx="6296350" cy="2185934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Taking Advantage of U.S. Trade Agreements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7824" y="3531700"/>
            <a:ext cx="9144000" cy="1655762"/>
          </a:xfrm>
        </p:spPr>
        <p:txBody>
          <a:bodyPr>
            <a:normAutofit fontScale="92500" lnSpcReduction="10000"/>
          </a:bodyPr>
          <a:lstStyle/>
          <a:p>
            <a:pPr lvl="8" algn="l"/>
            <a:endParaRPr lang="en-US" dirty="0" smtClean="0"/>
          </a:p>
          <a:p>
            <a:pPr lvl="8" algn="l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Jan Forest</a:t>
            </a:r>
            <a:b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Customs Attorney/Consultant</a:t>
            </a:r>
            <a:b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Washington, DC</a:t>
            </a:r>
            <a:b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Tel: (202) 841-1060</a:t>
            </a:r>
            <a:b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1600" b="1" dirty="0" smtClean="0">
                <a:solidFill>
                  <a:srgbClr val="0070C0"/>
                </a:solidFill>
              </a:rPr>
              <a:t>jan@jforestconsulting.com</a:t>
            </a:r>
          </a:p>
          <a:p>
            <a:pPr lvl="8" algn="l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July 11,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9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12A042-617D-476C-818C-22DA56C1B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12725"/>
            <a:ext cx="10515600" cy="1325563"/>
          </a:xfrm>
        </p:spPr>
        <p:txBody>
          <a:bodyPr>
            <a:normAutofit/>
          </a:bodyPr>
          <a:lstStyle/>
          <a:p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U.S-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Chile Free Trade Agreement (FTA)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57DDCE-E24C-4E72-8DD3-1A65C27A5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700" y="1292225"/>
            <a:ext cx="10515600" cy="4351338"/>
          </a:xfrm>
        </p:spPr>
        <p:txBody>
          <a:bodyPr>
            <a:normAutofit/>
          </a:bodyPr>
          <a:lstStyle/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indicator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 rule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Change in heading rule</a:t>
            </a:r>
          </a:p>
          <a:p>
            <a:endParaRPr lang="en-GB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Objectives: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Freer markets, fairer trade, robust economic growth</a:t>
            </a:r>
          </a:p>
          <a:p>
            <a:endParaRPr lang="en-GB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copper, grapes, citrus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835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CC6371-7C31-475B-846A-567C18863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US-Colombia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 Promotion 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F969F2-704E-43F8-ABD0-1EE40B9C8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indicator: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 rule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Change in heading rule</a:t>
            </a:r>
          </a:p>
          <a:p>
            <a:endParaRPr lang="en-GB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Objectives: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Freer markets, fairer trade, robust economic growth</a:t>
            </a:r>
          </a:p>
          <a:p>
            <a:endParaRPr lang="en-GB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 imports: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imported product in 2018 was petroleum oils representing 55.70%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197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25378"/>
            <a:ext cx="10515600" cy="1205057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Israel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9512"/>
            <a:ext cx="8596668" cy="3880773"/>
          </a:xfrm>
        </p:spPr>
        <p:txBody>
          <a:bodyPr>
            <a:normAutofit fontScale="77500" lnSpcReduction="20000"/>
          </a:bodyPr>
          <a:lstStyle/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indicator: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growth, product or manufacture plus no less than 35% of U.S. entered value made up of materials plus direct costs of processing from beneficiary country; can be 15% U.S.</a:t>
            </a:r>
          </a:p>
          <a:p>
            <a:endParaRPr lang="en-GB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Objectives: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expand trade and investment in order to reduce barriers and promote regulatory transparency.</a:t>
            </a:r>
          </a:p>
          <a:p>
            <a:endParaRPr lang="en-GB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imports: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precious metal, pharmaceutical, electrical machinery optical and medical instruments. </a:t>
            </a:r>
            <a:endParaRPr lang="en-US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835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642" y="0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Morocco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495" y="1765467"/>
            <a:ext cx="10515600" cy="4351338"/>
          </a:xfrm>
        </p:spPr>
        <p:txBody>
          <a:bodyPr>
            <a:normAutofit lnSpcReduction="10000"/>
          </a:bodyPr>
          <a:lstStyle/>
          <a:p>
            <a:pPr lvl="2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 indicator: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</a:p>
          <a:p>
            <a:pPr lvl="2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growth, product or manufacture plus no less than 35% of U.S. entered value made up of materials plus direct costs of processing from beneficiary country; some products subject to change in heading rule</a:t>
            </a:r>
          </a:p>
          <a:p>
            <a:pPr lvl="2"/>
            <a:endParaRPr lang="en-GB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duty free access to the Moroccan market, commitments by Morocco for increased regulatory transparency and the protection of property rights, the FTA covers more than 95% of all goods and services.</a:t>
            </a:r>
          </a:p>
          <a:p>
            <a:pPr lvl="2"/>
            <a:endParaRPr lang="en-GB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 imports: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fertilizers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electrical machinery, woven apparel.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8D187941-EDF8-4390-8ECF-5CB0E8B1C80D}"/>
              </a:ext>
            </a:extLst>
          </p:cNvPr>
          <p:cNvSpPr txBox="1">
            <a:spLocks/>
          </p:cNvSpPr>
          <p:nvPr/>
        </p:nvSpPr>
        <p:spPr>
          <a:xfrm>
            <a:off x="838200" y="-2491099"/>
            <a:ext cx="10896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Morocco: U.S.-Morocco Free Trade Agreement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696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Nepal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 indicator: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NP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 rule: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growth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product or manufacture plus no less than 35% of U.S. entered value made up of materials plus direct costs of processing from beneficiary country; can be 15% U.S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GB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Objectives: 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expansion of trade, investment and technical cooperation and strengthening economic relations. </a:t>
            </a:r>
          </a:p>
          <a:p>
            <a:pPr lvl="1"/>
            <a:endParaRPr lang="en-GB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 Imports: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carpets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other textile covering, art and antiques, food waste.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236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84" y="954672"/>
            <a:ext cx="10515600" cy="1325563"/>
          </a:xfrm>
        </p:spPr>
        <p:txBody>
          <a:bodyPr>
            <a:normAutofit/>
          </a:bodyPr>
          <a:lstStyle/>
          <a:p>
            <a:pPr lvl="0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Panama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 Indicator: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 rule: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heading</a:t>
            </a:r>
          </a:p>
          <a:p>
            <a:pPr lvl="1"/>
            <a:endParaRPr lang="en-GB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Objectives: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elimination of tariffs and removes barriers to U.S. services including financial services. </a:t>
            </a:r>
          </a:p>
          <a:p>
            <a:pPr lvl="1"/>
            <a:endParaRPr lang="en-GB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Imports: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special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(repairs), fish and seafood, mineral fuels.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1132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4232" y="56900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0118" y="1335640"/>
            <a:ext cx="10443681" cy="4841323"/>
          </a:xfrm>
        </p:spPr>
        <p:txBody>
          <a:bodyPr>
            <a:normAutofit/>
          </a:bodyPr>
          <a:lstStyle/>
          <a:p>
            <a:pPr lvl="1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 indicator: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 rule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change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heading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GB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Objectives: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eliminates tariffs and remove barriers to U.S. services, provides a secure legal framework for investors, and strengthens protection for intellectual property.</a:t>
            </a:r>
          </a:p>
          <a:p>
            <a:pPr lvl="1"/>
            <a:endParaRPr lang="en-GB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 imports: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precious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metal and stone, edible fruits and nuts (grapes), and mineral fuels.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665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989763" y="857250"/>
            <a:ext cx="7258887" cy="504301"/>
          </a:xfrm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Determinations Required for Entry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7" name="Rectangle 4"/>
          <p:cNvSpPr>
            <a:spLocks noGrp="1" noChangeArrowheads="1"/>
          </p:cNvSpPr>
          <p:nvPr>
            <p:ph idx="1"/>
          </p:nvPr>
        </p:nvSpPr>
        <p:spPr>
          <a:xfrm>
            <a:off x="1136984" y="1732547"/>
            <a:ext cx="5975685" cy="5281959"/>
          </a:xfrm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determines</a:t>
            </a:r>
          </a:p>
          <a:p>
            <a:pPr lvl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Admissibility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Rate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Duty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Eligibility for Preferences</a:t>
            </a:r>
          </a:p>
          <a:p>
            <a:pPr eaLnBrk="1" hangingPunct="1"/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Valuation </a:t>
            </a:r>
          </a:p>
          <a:p>
            <a:pPr eaLnBrk="1" hangingPunct="1"/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Country of origin</a:t>
            </a:r>
          </a:p>
          <a:p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Admissibility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  <a:lvl2pPr marL="557213" indent="-214313">
              <a:spcBef>
                <a:spcPct val="20000"/>
              </a:spcBef>
              <a:buFont typeface="Courier New" panose="02070309020205020404" pitchFamily="49" charset="0"/>
              <a:buChar char="o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3pPr>
            <a:lvl4pPr marL="1200150" indent="-171450">
              <a:spcBef>
                <a:spcPct val="20000"/>
              </a:spcBef>
              <a:buFont typeface="Courier New" panose="02070309020205020404" pitchFamily="49" charset="0"/>
              <a:buChar char="o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chemeClr val="accent1"/>
                </a:solidFill>
                <a:latin typeface="Garamond" panose="02020404030301010803" pitchFamily="18" charset="0"/>
              </a:rPr>
              <a:t>2</a:t>
            </a:r>
            <a:endParaRPr lang="en-US" altLang="en-US" sz="900" dirty="0">
              <a:solidFill>
                <a:schemeClr val="accent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84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of Handicrafts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162" y="1750595"/>
            <a:ext cx="8449839" cy="429076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rule is to classify the item without regard to it’s description as “handicraft” or “folklore”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Classify as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shirt, basket, wood article, etc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Classify as handicraft only if specifically approved under a trade preference program such as CBI or AGOA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Handwoven, handmade, folklore, ethnic fabric may be free of duty under AGOA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article must be specifically approved by USTR to qualify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594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6221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Labeling requirements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900" y="1643231"/>
            <a:ext cx="8596668" cy="388077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Country of origin marking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article of foreign origin must be legibly marked with the English name of the country of origin prior to shipment unless an exception from marking is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provided</a:t>
            </a:r>
          </a:p>
          <a:p>
            <a:pPr marL="342900" lvl="1" indent="-342900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 labeling rules for –</a:t>
            </a:r>
          </a:p>
          <a:p>
            <a:pPr marL="742950" lvl="2" indent="-34290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Agricultural commodities</a:t>
            </a:r>
          </a:p>
          <a:p>
            <a:pPr marL="742950" lvl="2" indent="-34290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Ceramics</a:t>
            </a:r>
          </a:p>
          <a:p>
            <a:pPr marL="742950" lvl="2" indent="-34290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products (appliances, toys, etc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2" indent="-34290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 products</a:t>
            </a:r>
          </a:p>
          <a:p>
            <a:pPr marL="742950" lvl="2" indent="-34290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Food, drugs and cosmetics</a:t>
            </a:r>
          </a:p>
          <a:p>
            <a:pPr marL="742950" lvl="2" indent="-34290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Textiles, wool and fur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F9BBF-8D40-4A60-B944-20041A129FD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515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590" y="609600"/>
            <a:ext cx="8571412" cy="85757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Requirements for Preference Programs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153" y="1669281"/>
            <a:ext cx="8868055" cy="381290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Country must be eligible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 must be eligible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 be imported directly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 meet requirements of origin rules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677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Generalized System of Preferences (GSP)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632" y="1221204"/>
            <a:ext cx="9360568" cy="450616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GSP provides preferential treatment to around 5,000 products from 129 designated beneficiary countries, including 47 least-developed countries (33 in Africa) 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countries (General Note 4(a) to HTSUS)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Eligible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products indicated by “A” (all GSP countries),“A*” (certain ineligible countries)  or “A+” (only LDBDCs) in Special Column of HTSUS 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Excludes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textiles and apparel; watches; import-sensitive electronics, steel and glass; footwear; agricultural (over quota)</a:t>
            </a: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 (growth, product or manufacture plus no less than 35% of U.S. entered value made up of materials plus direct costs of processing from beneficiary country)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508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958" y="750863"/>
            <a:ext cx="10571748" cy="1336615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African Growth and Opportunity Act (AGOA)</a:t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139" y="1167540"/>
            <a:ext cx="10785529" cy="4513478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AGOA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GSP law, but covers more products than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GSP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countries (General Note 16(a) to HTSUS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Expanding U.S. trade and investment with sub-Saharan Africa, stimulate economic growth, economic integration</a:t>
            </a:r>
          </a:p>
          <a:p>
            <a:pPr lvl="1"/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AGOA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imports: $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11.1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billion; 69.74%petroleum oils.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 suppliers: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Nigeria, South Africa, Angola, Chad , and Kenya.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41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AGOA Rules of Origin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Non-textile products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Indicated by “D” in Special Column of HTSUS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 requirement (growth, product or manufacture plus no less than 35% of U.S. entered value made up of materials plus direct costs of processing from beneficiary country; can be 15% U.S.)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Textiles and wearing apparel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for textiles and wearing apparel in Chapter 98 of the HTSUS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not require 35% value added in AGOA country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require additional documents</a:t>
            </a:r>
          </a:p>
          <a:p>
            <a:pPr lvl="3"/>
            <a:r>
              <a:rPr lang="en-US" dirty="0"/>
              <a:t>AGOA Certificate of Origin</a:t>
            </a:r>
          </a:p>
          <a:p>
            <a:pPr lvl="3"/>
            <a:r>
              <a:rPr lang="en-US" dirty="0"/>
              <a:t>Invoice stamped with original AGOA visa</a:t>
            </a:r>
          </a:p>
          <a:p>
            <a:pPr lvl="3"/>
            <a:r>
              <a:rPr lang="en-US" dirty="0"/>
              <a:t>Written declaration of Chapter 98 subheading on entry documents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17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26AEEA-7E6B-42E3-AC35-A2F0316C0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North American Free Trade Agreement (NAFTA)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C70818-2197-459F-B792-0F3BA7AC6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Countries: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US, Canada and Mexico</a:t>
            </a: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 indicator: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 or MX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 rule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Change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heading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Objectives: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Freer markets, fairer trade, robust economic growth</a:t>
            </a:r>
          </a:p>
          <a:p>
            <a:endParaRPr lang="en-GB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 imports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agriculture, textile, automobiles and parts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218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506</TotalTime>
  <Words>850</Words>
  <Application>Microsoft Office PowerPoint</Application>
  <PresentationFormat>Widescreen</PresentationFormat>
  <Paragraphs>151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Garamond</vt:lpstr>
      <vt:lpstr>Times New Roman</vt:lpstr>
      <vt:lpstr>Office Theme</vt:lpstr>
      <vt:lpstr>Taking Advantage of U.S. Trade Agreements</vt:lpstr>
      <vt:lpstr>Determinations Required for Entry</vt:lpstr>
      <vt:lpstr>Classification of Handicrafts</vt:lpstr>
      <vt:lpstr>Labeling requirements</vt:lpstr>
      <vt:lpstr>General Requirements for Preference Programs</vt:lpstr>
      <vt:lpstr>Generalized System of Preferences (GSP)</vt:lpstr>
      <vt:lpstr>African Growth and Opportunity Act (AGOA)  </vt:lpstr>
      <vt:lpstr>AGOA Rules of Origin</vt:lpstr>
      <vt:lpstr>North American Free Trade Agreement (NAFTA)</vt:lpstr>
      <vt:lpstr>U.S- Chile Free Trade Agreement (FTA)</vt:lpstr>
      <vt:lpstr>US-Colombia Trade Promotion Agreement</vt:lpstr>
      <vt:lpstr>Israel</vt:lpstr>
      <vt:lpstr>  Morocco </vt:lpstr>
      <vt:lpstr>Nepal</vt:lpstr>
      <vt:lpstr>Panama </vt:lpstr>
      <vt:lpstr> Peru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Taking Advantage of U.S. Trade Agreements</dc:title>
  <dc:creator>jan@jforestconsulting.com</dc:creator>
  <cp:lastModifiedBy>Janet Forest</cp:lastModifiedBy>
  <cp:revision>51</cp:revision>
  <cp:lastPrinted>2019-07-07T22:09:20Z</cp:lastPrinted>
  <dcterms:created xsi:type="dcterms:W3CDTF">2018-07-06T22:05:23Z</dcterms:created>
  <dcterms:modified xsi:type="dcterms:W3CDTF">2019-07-09T23:13:16Z</dcterms:modified>
</cp:coreProperties>
</file>